
<file path=[Content_Types].xml><?xml version="1.0" encoding="utf-8"?>
<Types xmlns="http://schemas.openxmlformats.org/package/2006/content-types">
  <Default Extension="bin" ContentType="image/jpeg"/>
  <Default Extension="dat" ContentType="image/vnd.ms-photo"/>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media/image17.bin" ContentType="image/png"/>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8"/>
  </p:sldMasterIdLst>
  <p:notesMasterIdLst>
    <p:notesMasterId r:id="rId23"/>
  </p:notesMasterIdLst>
  <p:handoutMasterIdLst>
    <p:handoutMasterId r:id="rId24"/>
  </p:handoutMasterIdLst>
  <p:sldIdLst>
    <p:sldId id="400" r:id="rId9"/>
    <p:sldId id="399" r:id="rId10"/>
    <p:sldId id="359" r:id="rId11"/>
    <p:sldId id="260" r:id="rId12"/>
    <p:sldId id="261" r:id="rId13"/>
    <p:sldId id="266" r:id="rId14"/>
    <p:sldId id="263" r:id="rId15"/>
    <p:sldId id="661" r:id="rId16"/>
    <p:sldId id="669" r:id="rId17"/>
    <p:sldId id="601" r:id="rId18"/>
    <p:sldId id="604" r:id="rId19"/>
    <p:sldId id="540" r:id="rId20"/>
    <p:sldId id="471" r:id="rId21"/>
    <p:sldId id="476" r:id="rId22"/>
  </p:sldIdLst>
  <p:sldSz cx="10058400" cy="7772400"/>
  <p:notesSz cx="7315200" cy="9601200"/>
  <p:embeddedFontLst>
    <p:embeddedFont>
      <p:font typeface="Calibri" panose="020F050202020403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Helvetica" panose="020B0604020202020204" pitchFamily="34" charset="0"/>
      <p:regular r:id="rId33"/>
      <p:bold r:id="rId34"/>
      <p:italic r:id="rId35"/>
      <p:boldItalic r:id="rId36"/>
    </p:embeddedFont>
  </p:embeddedFontLst>
  <p:custDataLst>
    <p:custData r:id="rId2"/>
    <p:custData r:id="rId3"/>
    <p:custData r:id="rId6"/>
    <p:custData r:id="rId1"/>
    <p:custData r:id="rId7"/>
    <p:custData r:id="rId5"/>
    <p:custData r:id="rId4"/>
    <p:tags r:id="rId37"/>
  </p:custDataLst>
  <p:defaultTextStyle>
    <a:defPPr>
      <a:defRPr lang="en-US"/>
    </a:defPPr>
    <a:lvl1pPr algn="l" rtl="0" fontAlgn="base">
      <a:spcBef>
        <a:spcPct val="0"/>
      </a:spcBef>
      <a:spcAft>
        <a:spcPct val="0"/>
      </a:spcAft>
      <a:defRPr sz="1783" b="1" kern="1200">
        <a:solidFill>
          <a:schemeClr val="bg1"/>
        </a:solidFill>
        <a:latin typeface="Frutiger 45" pitchFamily="34" charset="0"/>
        <a:ea typeface="+mn-ea"/>
        <a:cs typeface="+mn-cs"/>
      </a:defRPr>
    </a:lvl1pPr>
    <a:lvl2pPr marL="509412" algn="l" rtl="0" fontAlgn="base">
      <a:spcBef>
        <a:spcPct val="0"/>
      </a:spcBef>
      <a:spcAft>
        <a:spcPct val="0"/>
      </a:spcAft>
      <a:defRPr sz="1783" b="1" kern="1200">
        <a:solidFill>
          <a:schemeClr val="bg1"/>
        </a:solidFill>
        <a:latin typeface="Frutiger 45" pitchFamily="34" charset="0"/>
        <a:ea typeface="+mn-ea"/>
        <a:cs typeface="+mn-cs"/>
      </a:defRPr>
    </a:lvl2pPr>
    <a:lvl3pPr marL="1018824" algn="l" rtl="0" fontAlgn="base">
      <a:spcBef>
        <a:spcPct val="0"/>
      </a:spcBef>
      <a:spcAft>
        <a:spcPct val="0"/>
      </a:spcAft>
      <a:defRPr sz="1783" b="1" kern="1200">
        <a:solidFill>
          <a:schemeClr val="bg1"/>
        </a:solidFill>
        <a:latin typeface="Frutiger 45" pitchFamily="34" charset="0"/>
        <a:ea typeface="+mn-ea"/>
        <a:cs typeface="+mn-cs"/>
      </a:defRPr>
    </a:lvl3pPr>
    <a:lvl4pPr marL="1528237" algn="l" rtl="0" fontAlgn="base">
      <a:spcBef>
        <a:spcPct val="0"/>
      </a:spcBef>
      <a:spcAft>
        <a:spcPct val="0"/>
      </a:spcAft>
      <a:defRPr sz="1783" b="1" kern="1200">
        <a:solidFill>
          <a:schemeClr val="bg1"/>
        </a:solidFill>
        <a:latin typeface="Frutiger 45" pitchFamily="34" charset="0"/>
        <a:ea typeface="+mn-ea"/>
        <a:cs typeface="+mn-cs"/>
      </a:defRPr>
    </a:lvl4pPr>
    <a:lvl5pPr marL="2037649" algn="l" rtl="0" fontAlgn="base">
      <a:spcBef>
        <a:spcPct val="0"/>
      </a:spcBef>
      <a:spcAft>
        <a:spcPct val="0"/>
      </a:spcAft>
      <a:defRPr sz="1783" b="1" kern="1200">
        <a:solidFill>
          <a:schemeClr val="bg1"/>
        </a:solidFill>
        <a:latin typeface="Frutiger 45" pitchFamily="34" charset="0"/>
        <a:ea typeface="+mn-ea"/>
        <a:cs typeface="+mn-cs"/>
      </a:defRPr>
    </a:lvl5pPr>
    <a:lvl6pPr marL="2547061" algn="l" defTabSz="1018824" rtl="0" eaLnBrk="1" latinLnBrk="0" hangingPunct="1">
      <a:defRPr sz="1783" b="1" kern="1200">
        <a:solidFill>
          <a:schemeClr val="bg1"/>
        </a:solidFill>
        <a:latin typeface="Frutiger 45" pitchFamily="34" charset="0"/>
        <a:ea typeface="+mn-ea"/>
        <a:cs typeface="+mn-cs"/>
      </a:defRPr>
    </a:lvl6pPr>
    <a:lvl7pPr marL="3056473" algn="l" defTabSz="1018824" rtl="0" eaLnBrk="1" latinLnBrk="0" hangingPunct="1">
      <a:defRPr sz="1783" b="1" kern="1200">
        <a:solidFill>
          <a:schemeClr val="bg1"/>
        </a:solidFill>
        <a:latin typeface="Frutiger 45" pitchFamily="34" charset="0"/>
        <a:ea typeface="+mn-ea"/>
        <a:cs typeface="+mn-cs"/>
      </a:defRPr>
    </a:lvl7pPr>
    <a:lvl8pPr marL="3565886" algn="l" defTabSz="1018824" rtl="0" eaLnBrk="1" latinLnBrk="0" hangingPunct="1">
      <a:defRPr sz="1783" b="1" kern="1200">
        <a:solidFill>
          <a:schemeClr val="bg1"/>
        </a:solidFill>
        <a:latin typeface="Frutiger 45" pitchFamily="34" charset="0"/>
        <a:ea typeface="+mn-ea"/>
        <a:cs typeface="+mn-cs"/>
      </a:defRPr>
    </a:lvl8pPr>
    <a:lvl9pPr marL="4075298" algn="l" defTabSz="1018824" rtl="0" eaLnBrk="1" latinLnBrk="0" hangingPunct="1">
      <a:defRPr sz="1783" b="1" kern="1200">
        <a:solidFill>
          <a:schemeClr val="bg1"/>
        </a:solidFill>
        <a:latin typeface="Frutiger 45" pitchFamily="34" charset="0"/>
        <a:ea typeface="+mn-ea"/>
        <a:cs typeface="+mn-cs"/>
      </a:defRPr>
    </a:lvl9pPr>
  </p:defaultTextStyle>
  <p:extLst>
    <p:ext uri="{521415D9-36F7-43E2-AB2F-B90AF26B5E84}">
      <p14:sectionLst xmlns:p14="http://schemas.microsoft.com/office/powerpoint/2010/main">
        <p14:section name="Introduction" id="{09487237-CA64-47FF-8861-84A676C1F2B3}">
          <p14:sldIdLst>
            <p14:sldId id="400"/>
            <p14:sldId id="399"/>
          </p14:sldIdLst>
        </p14:section>
        <p14:section name="Economic Update" id="{4723B35A-EF7B-4462-843D-4BC9456FCC94}">
          <p14:sldIdLst>
            <p14:sldId id="359"/>
            <p14:sldId id="260"/>
            <p14:sldId id="261"/>
            <p14:sldId id="266"/>
          </p14:sldIdLst>
        </p14:section>
        <p14:section name="Account Profile" id="{BC8E0CAB-7168-4D20-9485-8008489795BC}">
          <p14:sldIdLst>
            <p14:sldId id="263"/>
            <p14:sldId id="661"/>
            <p14:sldId id="669"/>
          </p14:sldIdLst>
        </p14:section>
        <p14:section name="Consolidated Information" id="{125FA105-E5BF-47A4-B62B-E9B29E562C07}">
          <p14:sldIdLst>
            <p14:sldId id="601"/>
            <p14:sldId id="604"/>
            <p14:sldId id="540"/>
          </p14:sldIdLst>
        </p14:section>
        <p14:section name="Portfolio Holdings" id="{2F6F1CA3-ABF3-41D8-BF8E-968419990172}">
          <p14:sldIdLst/>
        </p14:section>
        <p14:section name="Transactions" id="{681D88AA-056B-4EB1-857F-A612834CD395}">
          <p14:sldIdLst>
            <p14:sldId id="471"/>
            <p14:sldId id="476"/>
          </p14:sldIdLst>
        </p14:section>
      </p14:sectionLst>
    </p:ext>
    <p:ext uri="{EFAFB233-063F-42B5-8137-9DF3F51BA10A}">
      <p15:sldGuideLst xmlns:p15="http://schemas.microsoft.com/office/powerpoint/2012/main">
        <p15:guide id="1" orient="horz" pos="3816"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678"/>
    <a:srgbClr val="353535"/>
    <a:srgbClr val="C860B7"/>
    <a:srgbClr val="505812"/>
    <a:srgbClr val="095061"/>
    <a:srgbClr val="D75F37"/>
    <a:srgbClr val="8A0031"/>
    <a:srgbClr val="6A8E7D"/>
    <a:srgbClr val="7A736F"/>
    <a:srgbClr val="DCCC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90" autoAdjust="0"/>
    <p:restoredTop sz="95407" autoAdjust="0"/>
  </p:normalViewPr>
  <p:slideViewPr>
    <p:cSldViewPr snapToGrid="0">
      <p:cViewPr varScale="1">
        <p:scale>
          <a:sx n="99" d="100"/>
          <a:sy n="99" d="100"/>
        </p:scale>
        <p:origin x="1752" y="78"/>
      </p:cViewPr>
      <p:guideLst>
        <p:guide orient="horz" pos="3816"/>
        <p:guide pos="3168"/>
      </p:guideLst>
    </p:cSldViewPr>
  </p:slideViewPr>
  <p:outlineViewPr>
    <p:cViewPr>
      <p:scale>
        <a:sx n="33" d="100"/>
        <a:sy n="33" d="100"/>
      </p:scale>
      <p:origin x="0" y="-3630"/>
    </p:cViewPr>
  </p:outlineViewPr>
  <p:notesTextViewPr>
    <p:cViewPr>
      <p:scale>
        <a:sx n="100" d="100"/>
        <a:sy n="100" d="100"/>
      </p:scale>
      <p:origin x="0" y="0"/>
    </p:cViewPr>
  </p:notesTextViewPr>
  <p:sorterViewPr>
    <p:cViewPr>
      <p:scale>
        <a:sx n="66" d="100"/>
        <a:sy n="66" d="100"/>
      </p:scale>
      <p:origin x="0" y="-14424"/>
    </p:cViewPr>
  </p:sorterViewPr>
  <p:notesViewPr>
    <p:cSldViewPr snapToGrid="0">
      <p:cViewPr varScale="1">
        <p:scale>
          <a:sx n="62" d="100"/>
          <a:sy n="62" d="100"/>
        </p:scale>
        <p:origin x="2772" y="90"/>
      </p:cViewPr>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font" Target="fonts/font10.fntdata"/><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7.fntdata"/><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61345099184017"/>
          <c:y val="0.20292136971250688"/>
          <c:w val="0.63210343434413385"/>
          <c:h val="0.62930803882072883"/>
        </c:manualLayout>
      </c:layout>
      <c:doughnutChart>
        <c:varyColors val="1"/>
        <c:ser>
          <c:idx val="0"/>
          <c:order val="0"/>
          <c:tx>
            <c:strRef>
              <c:f>Sheet1!$B$1</c:f>
              <c:strCache>
                <c:ptCount val="1"/>
                <c:pt idx="0">
                  <c:v>SDC_MIGPct</c:v>
                </c:pt>
              </c:strCache>
            </c:strRef>
          </c:tx>
          <c:spPr>
            <a:ln>
              <a:noFill/>
            </a:ln>
          </c:spPr>
          <c:dPt>
            <c:idx val="0"/>
            <c:bubble3D val="0"/>
            <c:spPr>
              <a:solidFill>
                <a:srgbClr val="6A8E7D"/>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2B86-447F-8F61-22A2C714C6DF}"/>
              </c:ext>
            </c:extLst>
          </c:dPt>
          <c:dPt>
            <c:idx val="1"/>
            <c:bubble3D val="0"/>
            <c:spPr>
              <a:solidFill>
                <a:srgbClr val="A1A1A1"/>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2B86-447F-8F61-22A2C714C6DF}"/>
              </c:ext>
            </c:extLst>
          </c:dPt>
          <c:dPt>
            <c:idx val="2"/>
            <c:bubble3D val="0"/>
            <c:spPr>
              <a:solidFill>
                <a:srgbClr val="204A36"/>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2B86-447F-8F61-22A2C714C6DF}"/>
              </c:ext>
            </c:extLst>
          </c:dPt>
          <c:dPt>
            <c:idx val="3"/>
            <c:bubble3D val="0"/>
            <c:spPr>
              <a:solidFill>
                <a:srgbClr val="D75F37"/>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2B86-447F-8F61-22A2C714C6DF}"/>
              </c:ext>
            </c:extLst>
          </c:dPt>
          <c:dPt>
            <c:idx val="4"/>
            <c:bubble3D val="0"/>
            <c:spPr>
              <a:solidFill>
                <a:srgbClr val="640246"/>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2B86-447F-8F61-22A2C714C6DF}"/>
              </c:ext>
            </c:extLst>
          </c:dPt>
          <c:dPt>
            <c:idx val="5"/>
            <c:bubble3D val="0"/>
            <c:spPr>
              <a:solidFill>
                <a:srgbClr val="93BF9D"/>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2B86-447F-8F61-22A2C714C6DF}"/>
              </c:ext>
            </c:extLst>
          </c:dPt>
          <c:dPt>
            <c:idx val="6"/>
            <c:bubble3D val="0"/>
            <c:spPr>
              <a:solidFill>
                <a:srgbClr val="7A736F"/>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2B86-447F-8F61-22A2C714C6DF}"/>
              </c:ext>
            </c:extLst>
          </c:dPt>
          <c:dPt>
            <c:idx val="7"/>
            <c:bubble3D val="0"/>
            <c:spPr>
              <a:solidFill>
                <a:srgbClr val="486E5C"/>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2B86-447F-8F61-22A2C714C6DF}"/>
              </c:ext>
            </c:extLst>
          </c:dPt>
          <c:dPt>
            <c:idx val="8"/>
            <c:bubble3D val="0"/>
            <c:spPr>
              <a:solidFill>
                <a:srgbClr val="BFBFBF"/>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2B86-447F-8F61-22A2C714C6DF}"/>
              </c:ext>
            </c:extLst>
          </c:dPt>
          <c:dPt>
            <c:idx val="9"/>
            <c:bubble3D val="0"/>
            <c:spPr>
              <a:solidFill>
                <a:srgbClr val="1F3753"/>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2B86-447F-8F61-22A2C714C6DF}"/>
              </c:ext>
            </c:extLst>
          </c:dPt>
          <c:dPt>
            <c:idx val="10"/>
            <c:bubble3D val="0"/>
            <c:spPr>
              <a:solidFill>
                <a:srgbClr val="9C0246"/>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2B86-447F-8F61-22A2C714C6DF}"/>
              </c:ext>
            </c:extLst>
          </c:dPt>
          <c:dPt>
            <c:idx val="11"/>
            <c:bubble3D val="0"/>
            <c:spPr>
              <a:solidFill>
                <a:srgbClr val="9C3FA3"/>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2B86-447F-8F61-22A2C714C6DF}"/>
              </c:ext>
            </c:extLst>
          </c:dPt>
          <c:dPt>
            <c:idx val="12"/>
            <c:bubble3D val="0"/>
            <c:spPr>
              <a:solidFill>
                <a:srgbClr val="FFA679"/>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86-447F-8F61-22A2C714C6DF}"/>
              </c:ext>
            </c:extLst>
          </c:dPt>
          <c:dPt>
            <c:idx val="13"/>
            <c:bubble3D val="0"/>
            <c:spPr>
              <a:solidFill>
                <a:srgbClr val="889E86"/>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86-447F-8F61-22A2C714C6DF}"/>
              </c:ext>
            </c:extLst>
          </c:dPt>
          <c:dPt>
            <c:idx val="14"/>
            <c:bubble3D val="0"/>
            <c:spPr>
              <a:solidFill>
                <a:srgbClr val="413C38"/>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D-2B86-447F-8F61-22A2C714C6DF}"/>
              </c:ext>
            </c:extLst>
          </c:dPt>
          <c:dPt>
            <c:idx val="15"/>
            <c:bubble3D val="0"/>
            <c:spPr>
              <a:solidFill>
                <a:srgbClr val="EBE1C3"/>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F-2B86-447F-8F61-22A2C714C6DF}"/>
              </c:ext>
            </c:extLst>
          </c:dPt>
          <c:dPt>
            <c:idx val="16"/>
            <c:bubble3D val="0"/>
            <c:spPr>
              <a:solidFill>
                <a:schemeClr val="accent2">
                  <a:lumMod val="20000"/>
                  <a:lumOff val="80000"/>
                </a:schemeClr>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21-2B86-447F-8F61-22A2C714C6DF}"/>
              </c:ext>
            </c:extLst>
          </c:dPt>
          <c:dPt>
            <c:idx val="17"/>
            <c:bubble3D val="0"/>
            <c:spPr>
              <a:solidFill>
                <a:srgbClr val="9C3CA3"/>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23-2B86-447F-8F61-22A2C714C6DF}"/>
              </c:ext>
            </c:extLst>
          </c:dPt>
          <c:dPt>
            <c:idx val="18"/>
            <c:bubble3D val="0"/>
            <c:spPr>
              <a:solidFill>
                <a:srgbClr val="640246"/>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25-2B86-447F-8F61-22A2C714C6DF}"/>
              </c:ext>
            </c:extLst>
          </c:dPt>
          <c:dPt>
            <c:idx val="19"/>
            <c:bubble3D val="0"/>
            <c:spPr>
              <a:solidFill>
                <a:srgbClr val="93C85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27-2B86-447F-8F61-22A2C714C6DF}"/>
              </c:ext>
            </c:extLst>
          </c:dPt>
          <c:dPt>
            <c:idx val="20"/>
            <c:bubble3D val="0"/>
            <c:spPr>
              <a:solidFill>
                <a:srgbClr val="436422"/>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29-2B86-447F-8F61-22A2C714C6DF}"/>
              </c:ext>
            </c:extLst>
          </c:dPt>
          <c:dPt>
            <c:idx val="21"/>
            <c:bubble3D val="0"/>
            <c:spPr>
              <a:solidFill>
                <a:srgbClr val="0E0760"/>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2B-2B86-447F-8F61-22A2C714C6DF}"/>
              </c:ext>
            </c:extLst>
          </c:dPt>
          <c:dPt>
            <c:idx val="22"/>
            <c:bubble3D val="0"/>
            <c:spPr>
              <a:solidFill>
                <a:srgbClr val="786EF6"/>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2D-2B86-447F-8F61-22A2C714C6DF}"/>
              </c:ext>
            </c:extLst>
          </c:dPt>
          <c:dPt>
            <c:idx val="23"/>
            <c:bubble3D val="0"/>
            <c:spPr>
              <a:solidFill>
                <a:srgbClr val="999B9D"/>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2F-2B86-447F-8F61-22A2C714C6DF}"/>
              </c:ext>
            </c:extLst>
          </c:dPt>
          <c:dPt>
            <c:idx val="24"/>
            <c:bubble3D val="0"/>
            <c:spPr>
              <a:solidFill>
                <a:srgbClr val="6B5A44"/>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31-2B86-447F-8F61-22A2C714C6DF}"/>
              </c:ext>
            </c:extLst>
          </c:dPt>
          <c:dPt>
            <c:idx val="25"/>
            <c:bubble3D val="0"/>
            <c:spPr>
              <a:solidFill>
                <a:srgbClr val="FFFF80"/>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33-2B86-447F-8F61-22A2C714C6DF}"/>
              </c:ext>
            </c:extLst>
          </c:dPt>
          <c:dPt>
            <c:idx val="26"/>
            <c:bubble3D val="0"/>
            <c:spPr>
              <a:solidFill>
                <a:srgbClr val="C08000"/>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35-2B86-447F-8F61-22A2C714C6DF}"/>
              </c:ext>
            </c:extLst>
          </c:dPt>
          <c:dPt>
            <c:idx val="27"/>
            <c:bubble3D val="0"/>
            <c:spPr>
              <a:solidFill>
                <a:srgbClr val="DCCCAC"/>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37-2B86-447F-8F61-22A2C714C6DF}"/>
              </c:ext>
            </c:extLst>
          </c:dPt>
          <c:dPt>
            <c:idx val="28"/>
            <c:bubble3D val="0"/>
            <c:spPr>
              <a:solidFill>
                <a:srgbClr val="145C3C"/>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39-2B86-447F-8F61-22A2C714C6DF}"/>
              </c:ext>
            </c:extLst>
          </c:dPt>
          <c:dPt>
            <c:idx val="29"/>
            <c:bubble3D val="0"/>
            <c:spPr>
              <a:solidFill>
                <a:srgbClr val="BEA064"/>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3B-2B86-447F-8F61-22A2C714C6DF}"/>
              </c:ext>
            </c:extLst>
          </c:dPt>
          <c:dPt>
            <c:idx val="30"/>
            <c:bubble3D val="0"/>
            <c:spPr>
              <a:solidFill>
                <a:srgbClr val="889DB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3D-2B86-447F-8F61-22A2C714C6DF}"/>
              </c:ext>
            </c:extLst>
          </c:dPt>
          <c:dPt>
            <c:idx val="31"/>
            <c:bubble3D val="0"/>
            <c:spPr>
              <a:solidFill>
                <a:srgbClr val="9C0246"/>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3F-2B86-447F-8F61-22A2C714C6DF}"/>
              </c:ext>
            </c:extLst>
          </c:dPt>
          <c:dPt>
            <c:idx val="32"/>
            <c:bubble3D val="0"/>
            <c:spPr>
              <a:solidFill>
                <a:srgbClr val="78B7C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41-2B86-447F-8F61-22A2C714C6DF}"/>
              </c:ext>
            </c:extLst>
          </c:dPt>
          <c:dPt>
            <c:idx val="33"/>
            <c:bubble3D val="0"/>
            <c:spPr>
              <a:solidFill>
                <a:srgbClr val="889E86"/>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43-2B86-447F-8F61-22A2C714C6DF}"/>
              </c:ext>
            </c:extLst>
          </c:dPt>
          <c:dPt>
            <c:idx val="34"/>
            <c:bubble3D val="0"/>
            <c:spPr>
              <a:solidFill>
                <a:srgbClr val="465745"/>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45-2B86-447F-8F61-22A2C714C6DF}"/>
              </c:ext>
            </c:extLst>
          </c:dPt>
          <c:dPt>
            <c:idx val="35"/>
            <c:bubble3D val="0"/>
            <c:spPr>
              <a:solidFill>
                <a:srgbClr val="93BF9D"/>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47-2B86-447F-8F61-22A2C714C6DF}"/>
              </c:ext>
            </c:extLst>
          </c:dPt>
          <c:dPt>
            <c:idx val="36"/>
            <c:bubble3D val="0"/>
            <c:spPr>
              <a:solidFill>
                <a:srgbClr val="E97F8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49-2B86-447F-8F61-22A2C714C6DF}"/>
              </c:ext>
            </c:extLst>
          </c:dPt>
          <c:dPt>
            <c:idx val="37"/>
            <c:bubble3D val="0"/>
            <c:spPr>
              <a:solidFill>
                <a:srgbClr val="80AEDD"/>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4B-2B86-447F-8F61-22A2C714C6DF}"/>
              </c:ext>
            </c:extLst>
          </c:dPt>
          <c:dPt>
            <c:idx val="38"/>
            <c:bubble3D val="0"/>
            <c:spPr>
              <a:solidFill>
                <a:srgbClr val="A21C2D"/>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4D-2B86-447F-8F61-22A2C714C6DF}"/>
              </c:ext>
            </c:extLst>
          </c:dPt>
          <c:dPt>
            <c:idx val="39"/>
            <c:bubble3D val="0"/>
            <c:spPr>
              <a:solidFill>
                <a:srgbClr val="2AA455"/>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4F-2B86-447F-8F61-22A2C714C6DF}"/>
              </c:ext>
            </c:extLst>
          </c:dPt>
          <c:dPt>
            <c:idx val="40"/>
            <c:bubble3D val="0"/>
            <c:spPr>
              <a:solidFill>
                <a:srgbClr val="8B8D90"/>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51-2B86-447F-8F61-22A2C714C6DF}"/>
              </c:ext>
            </c:extLst>
          </c:dPt>
          <c:dPt>
            <c:idx val="41"/>
            <c:bubble3D val="0"/>
            <c:spPr>
              <a:solidFill>
                <a:srgbClr val="F5821F"/>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53-2B86-447F-8F61-22A2C714C6DF}"/>
              </c:ext>
            </c:extLst>
          </c:dPt>
          <c:dPt>
            <c:idx val="42"/>
            <c:bubble3D val="0"/>
            <c:spPr>
              <a:solidFill>
                <a:srgbClr val="7157A4"/>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55-2B86-447F-8F61-22A2C714C6DF}"/>
              </c:ext>
            </c:extLst>
          </c:dPt>
          <c:dPt>
            <c:idx val="43"/>
            <c:bubble3D val="0"/>
            <c:spPr>
              <a:solidFill>
                <a:srgbClr val="451414"/>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57-2B86-447F-8F61-22A2C714C6DF}"/>
              </c:ext>
            </c:extLst>
          </c:dPt>
          <c:dPt>
            <c:idx val="44"/>
            <c:bubble3D val="0"/>
            <c:spPr>
              <a:solidFill>
                <a:srgbClr val="6B7C5F"/>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59-2B86-447F-8F61-22A2C714C6DF}"/>
              </c:ext>
            </c:extLst>
          </c:dPt>
          <c:dPt>
            <c:idx val="45"/>
            <c:bubble3D val="0"/>
            <c:spPr>
              <a:solidFill>
                <a:srgbClr val="118259"/>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5B-2B86-447F-8F61-22A2C714C6DF}"/>
              </c:ext>
            </c:extLst>
          </c:dPt>
          <c:dPt>
            <c:idx val="46"/>
            <c:bubble3D val="0"/>
            <c:spPr>
              <a:solidFill>
                <a:srgbClr val="9B692D"/>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5D-2B86-447F-8F61-22A2C714C6DF}"/>
              </c:ext>
            </c:extLst>
          </c:dPt>
          <c:dLbls>
            <c:dLbl>
              <c:idx val="0"/>
              <c:layout>
                <c:manualLayout>
                  <c:x val="0.10687247115483035"/>
                  <c:y val="-0.21224524852836707"/>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1-2B86-447F-8F61-22A2C714C6DF}"/>
                </c:ext>
              </c:extLst>
            </c:dLbl>
            <c:dLbl>
              <c:idx val="1"/>
              <c:layout>
                <c:manualLayout>
                  <c:x val="0.14283916817809048"/>
                  <c:y val="-0.15014872844808633"/>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3-2B86-447F-8F61-22A2C714C6DF}"/>
                </c:ext>
              </c:extLst>
            </c:dLbl>
            <c:dLbl>
              <c:idx val="2"/>
              <c:layout>
                <c:manualLayout>
                  <c:x val="0.17418157558407438"/>
                  <c:y val="-7.2610216601809788E-2"/>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5-2B86-447F-8F61-22A2C714C6DF}"/>
                </c:ext>
              </c:extLst>
            </c:dLbl>
            <c:dLbl>
              <c:idx val="3"/>
              <c:layout>
                <c:manualLayout>
                  <c:x val="0.18214562992493924"/>
                  <c:y val="2.0698840026760257E-2"/>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2B86-447F-8F61-22A2C714C6DF}"/>
                </c:ext>
              </c:extLst>
            </c:dLbl>
            <c:dLbl>
              <c:idx val="4"/>
              <c:layout>
                <c:manualLayout>
                  <c:x val="0.1510601274976929"/>
                  <c:y val="0.17446165165412214"/>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2B86-447F-8F61-22A2C714C6DF}"/>
                </c:ext>
              </c:extLst>
            </c:dLbl>
            <c:dLbl>
              <c:idx val="5"/>
              <c:layout>
                <c:manualLayout>
                  <c:x val="-6.140028991827999E-2"/>
                  <c:y val="0.19746036279496687"/>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B-2B86-447F-8F61-22A2C714C6DF}"/>
                </c:ext>
              </c:extLst>
            </c:dLbl>
            <c:dLbl>
              <c:idx val="6"/>
              <c:layout>
                <c:manualLayout>
                  <c:x val="-0.15953799179603281"/>
                  <c:y val="0.16427650814889092"/>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D-2B86-447F-8F61-22A2C714C6DF}"/>
                </c:ext>
              </c:extLst>
            </c:dLbl>
            <c:dLbl>
              <c:idx val="7"/>
              <c:layout>
                <c:manualLayout>
                  <c:x val="-0.18497158469105254"/>
                  <c:y val="0.12025040396498803"/>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F-2B86-447F-8F61-22A2C714C6DF}"/>
                </c:ext>
              </c:extLst>
            </c:dLbl>
            <c:dLbl>
              <c:idx val="8"/>
              <c:layout>
                <c:manualLayout>
                  <c:x val="-0.18209768781473387"/>
                  <c:y val="-1.609909779859137E-2"/>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11-2B86-447F-8F61-22A2C714C6DF}"/>
                </c:ext>
              </c:extLst>
            </c:dLbl>
            <c:dLbl>
              <c:idx val="9"/>
              <c:layout>
                <c:manualLayout>
                  <c:x val="-0.2056841945988459"/>
                  <c:y val="-9.9551563938227894E-2"/>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13-2B86-447F-8F61-22A2C714C6DF}"/>
                </c:ext>
              </c:extLst>
            </c:dLbl>
            <c:dLbl>
              <c:idx val="10"/>
              <c:layout>
                <c:manualLayout>
                  <c:x val="-0.11462533746592975"/>
                  <c:y val="-0.17676152276820661"/>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15-2B86-447F-8F61-22A2C714C6DF}"/>
                </c:ext>
              </c:extLst>
            </c:dLbl>
            <c:dLbl>
              <c:idx val="11"/>
              <c:layout>
                <c:manualLayout>
                  <c:x val="-0.16750204613689759"/>
                  <c:y val="-7.8195617878872081E-2"/>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17-2B86-447F-8F61-22A2C714C6DF}"/>
                </c:ext>
              </c:extLst>
            </c:dLbl>
            <c:dLbl>
              <c:idx val="12"/>
              <c:layout>
                <c:manualLayout>
                  <c:x val="-0.1256265346026732"/>
                  <c:y val="-0.11959329793239258"/>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19-2B86-447F-8F61-22A2C714C6DF}"/>
                </c:ext>
              </c:extLst>
            </c:dLbl>
            <c:dLbl>
              <c:idx val="13"/>
              <c:layout>
                <c:manualLayout>
                  <c:x val="-0.17752134030766292"/>
                  <c:y val="-0.16099097798591314"/>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1B-2B86-447F-8F61-22A2C714C6DF}"/>
                </c:ext>
              </c:extLst>
            </c:dLbl>
            <c:dLbl>
              <c:idx val="14"/>
              <c:layout>
                <c:manualLayout>
                  <c:x val="-0.21168970247976013"/>
                  <c:y val="-0.2276872402943628"/>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1D-2B86-447F-8F61-22A2C714C6DF}"/>
                </c:ext>
              </c:extLst>
            </c:dLbl>
            <c:dLbl>
              <c:idx val="15"/>
              <c:layout>
                <c:manualLayout>
                  <c:x val="-2.8259547661133026E-2"/>
                  <c:y val="-0.21355946059355818"/>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1F-2B86-447F-8F61-22A2C714C6DF}"/>
                </c:ext>
              </c:extLst>
            </c:dLbl>
            <c:dLbl>
              <c:idx val="16"/>
              <c:layout>
                <c:manualLayout>
                  <c:x val="2.3121448086381568E-2"/>
                  <c:y val="-0.17413309863782436"/>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21-2B86-447F-8F61-22A2C714C6DF}"/>
                </c:ext>
              </c:extLst>
            </c:dLbl>
            <c:dLbl>
              <c:idx val="28"/>
              <c:showLegendKey val="0"/>
              <c:showVal val="1"/>
              <c:showCatName val="1"/>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39-2B86-447F-8F61-22A2C714C6DF}"/>
                </c:ext>
              </c:extLst>
            </c:dLbl>
            <c:numFmt formatCode="0.0%" sourceLinked="0"/>
            <c:spPr>
              <a:noFill/>
              <a:ln>
                <a:noFill/>
              </a:ln>
              <a:effectLst/>
            </c:spPr>
            <c:showLegendKey val="0"/>
            <c:showVal val="1"/>
            <c:showCatName val="1"/>
            <c:showSerName val="0"/>
            <c:showPercent val="0"/>
            <c:showBubbleSize val="0"/>
            <c:separator>
</c:separator>
            <c:showLeaderLines val="1"/>
            <c:leaderLines>
              <c:spPr>
                <a:ln>
                  <a:solidFill>
                    <a:schemeClr val="bg1">
                      <a:lumMod val="75000"/>
                    </a:schemeClr>
                  </a:solidFill>
                </a:ln>
              </c:spPr>
            </c:leaderLines>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Sheet1!$A$2:$A$12</c:f>
              <c:strCache>
                <c:ptCount val="11"/>
                <c:pt idx="0">
                  <c:v>ABS</c:v>
                </c:pt>
                <c:pt idx="1">
                  <c:v>Agency</c:v>
                </c:pt>
                <c:pt idx="2">
                  <c:v>Cash</c:v>
                </c:pt>
                <c:pt idx="3">
                  <c:v>CMO</c:v>
                </c:pt>
                <c:pt idx="4">
                  <c:v>Commercial Paper</c:v>
                </c:pt>
                <c:pt idx="5">
                  <c:v>Corporate</c:v>
                </c:pt>
                <c:pt idx="6">
                  <c:v>LAIF</c:v>
                </c:pt>
                <c:pt idx="7">
                  <c:v>Money Market Fund</c:v>
                </c:pt>
                <c:pt idx="8">
                  <c:v>Municipal Bonds</c:v>
                </c:pt>
                <c:pt idx="9">
                  <c:v>Negotiable CD</c:v>
                </c:pt>
                <c:pt idx="10">
                  <c:v>US Treasury</c:v>
                </c:pt>
              </c:strCache>
            </c:strRef>
          </c:cat>
          <c:val>
            <c:numRef>
              <c:f>Sheet1!$B$2:$B$12</c:f>
              <c:numCache>
                <c:formatCode>0.00%</c:formatCode>
                <c:ptCount val="11"/>
                <c:pt idx="0">
                  <c:v>2.3E-2</c:v>
                </c:pt>
                <c:pt idx="1">
                  <c:v>0.17199999999999999</c:v>
                </c:pt>
                <c:pt idx="2">
                  <c:v>0.16</c:v>
                </c:pt>
                <c:pt idx="3">
                  <c:v>4.9000000000000002E-2</c:v>
                </c:pt>
                <c:pt idx="4">
                  <c:v>5.0000000000000001E-3</c:v>
                </c:pt>
                <c:pt idx="5">
                  <c:v>0.14000000000000001</c:v>
                </c:pt>
                <c:pt idx="6">
                  <c:v>0.17699999999999999</c:v>
                </c:pt>
                <c:pt idx="7">
                  <c:v>0.01</c:v>
                </c:pt>
                <c:pt idx="8">
                  <c:v>4.7E-2</c:v>
                </c:pt>
                <c:pt idx="9">
                  <c:v>1.2E-2</c:v>
                </c:pt>
                <c:pt idx="10">
                  <c:v>0.20599999999999999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5E-2B86-447F-8F61-22A2C714C6DF}"/>
            </c:ext>
          </c:extLst>
        </c:ser>
        <c:dLbls>
          <c:showLegendKey val="0"/>
          <c:showVal val="0"/>
          <c:showCatName val="0"/>
          <c:showSerName val="0"/>
          <c:showPercent val="0"/>
          <c:showBubbleSize val="0"/>
          <c:showLeaderLines val="1"/>
        </c:dLbls>
        <c:firstSliceAng val="10"/>
        <c:holeSize val="50"/>
      </c:doughnutChart>
    </c:plotArea>
    <c:plotVisOnly val="1"/>
    <c:dispBlanksAs val="gap"/>
    <c:showDLblsOverMax val="0"/>
  </c:chart>
  <c:txPr>
    <a:bodyPr/>
    <a:lstStyle/>
    <a:p>
      <a:pPr>
        <a:defRPr sz="1050">
          <a:solidFill>
            <a:schemeClr val="tx1">
              <a:lumMod val="75000"/>
              <a:lumOff val="25000"/>
            </a:schemeClr>
          </a:solidFill>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61345099184017"/>
          <c:y val="0.20292136971250688"/>
          <c:w val="0.63210343434413385"/>
          <c:h val="0.62930803882072883"/>
        </c:manualLayout>
      </c:layout>
      <c:doughnutChart>
        <c:varyColors val="1"/>
        <c:ser>
          <c:idx val="0"/>
          <c:order val="0"/>
          <c:tx>
            <c:strRef>
              <c:f>Sheet1!$B$1</c:f>
              <c:strCache>
                <c:ptCount val="1"/>
                <c:pt idx="0">
                  <c:v>SDP_MIGPct</c:v>
                </c:pt>
              </c:strCache>
            </c:strRef>
          </c:tx>
          <c:spPr>
            <a:ln>
              <a:noFill/>
            </a:ln>
          </c:spPr>
          <c:dPt>
            <c:idx val="0"/>
            <c:bubble3D val="0"/>
            <c:spPr>
              <a:solidFill>
                <a:srgbClr val="6A8E7D"/>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4CC-4353-8958-0862E2DBD133}"/>
              </c:ext>
            </c:extLst>
          </c:dPt>
          <c:dPt>
            <c:idx val="1"/>
            <c:bubble3D val="0"/>
            <c:spPr>
              <a:solidFill>
                <a:srgbClr val="A1A1A1"/>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4CC-4353-8958-0862E2DBD133}"/>
              </c:ext>
            </c:extLst>
          </c:dPt>
          <c:dPt>
            <c:idx val="2"/>
            <c:bubble3D val="0"/>
            <c:spPr>
              <a:solidFill>
                <a:srgbClr val="204A36"/>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4CC-4353-8958-0862E2DBD133}"/>
              </c:ext>
            </c:extLst>
          </c:dPt>
          <c:dPt>
            <c:idx val="3"/>
            <c:bubble3D val="0"/>
            <c:spPr>
              <a:solidFill>
                <a:srgbClr val="D75F37"/>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4CC-4353-8958-0862E2DBD133}"/>
              </c:ext>
            </c:extLst>
          </c:dPt>
          <c:dPt>
            <c:idx val="4"/>
            <c:bubble3D val="0"/>
            <c:spPr>
              <a:solidFill>
                <a:srgbClr val="640246"/>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4CC-4353-8958-0862E2DBD133}"/>
              </c:ext>
            </c:extLst>
          </c:dPt>
          <c:dPt>
            <c:idx val="5"/>
            <c:bubble3D val="0"/>
            <c:spPr>
              <a:solidFill>
                <a:srgbClr val="93BF9D"/>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4CC-4353-8958-0862E2DBD133}"/>
              </c:ext>
            </c:extLst>
          </c:dPt>
          <c:dPt>
            <c:idx val="6"/>
            <c:bubble3D val="0"/>
            <c:spPr>
              <a:solidFill>
                <a:srgbClr val="7A736F"/>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74CC-4353-8958-0862E2DBD133}"/>
              </c:ext>
            </c:extLst>
          </c:dPt>
          <c:dPt>
            <c:idx val="7"/>
            <c:bubble3D val="0"/>
            <c:spPr>
              <a:solidFill>
                <a:srgbClr val="486E5C"/>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74CC-4353-8958-0862E2DBD133}"/>
              </c:ext>
            </c:extLst>
          </c:dPt>
          <c:dPt>
            <c:idx val="8"/>
            <c:bubble3D val="0"/>
            <c:spPr>
              <a:solidFill>
                <a:srgbClr val="BFBFBF"/>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74CC-4353-8958-0862E2DBD133}"/>
              </c:ext>
            </c:extLst>
          </c:dPt>
          <c:dPt>
            <c:idx val="9"/>
            <c:bubble3D val="0"/>
            <c:spPr>
              <a:solidFill>
                <a:srgbClr val="1F3753"/>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74CC-4353-8958-0862E2DBD133}"/>
              </c:ext>
            </c:extLst>
          </c:dPt>
          <c:dPt>
            <c:idx val="10"/>
            <c:bubble3D val="0"/>
            <c:spPr>
              <a:solidFill>
                <a:srgbClr val="9C0246"/>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74CC-4353-8958-0862E2DBD133}"/>
              </c:ext>
            </c:extLst>
          </c:dPt>
          <c:dPt>
            <c:idx val="11"/>
            <c:bubble3D val="0"/>
            <c:spPr>
              <a:solidFill>
                <a:srgbClr val="9C3FA3"/>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74CC-4353-8958-0862E2DBD133}"/>
              </c:ext>
            </c:extLst>
          </c:dPt>
          <c:dPt>
            <c:idx val="12"/>
            <c:bubble3D val="0"/>
            <c:spPr>
              <a:solidFill>
                <a:srgbClr val="FFA679"/>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74CC-4353-8958-0862E2DBD133}"/>
              </c:ext>
            </c:extLst>
          </c:dPt>
          <c:dPt>
            <c:idx val="13"/>
            <c:bubble3D val="0"/>
            <c:spPr>
              <a:solidFill>
                <a:srgbClr val="889E86"/>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74CC-4353-8958-0862E2DBD133}"/>
              </c:ext>
            </c:extLst>
          </c:dPt>
          <c:dPt>
            <c:idx val="14"/>
            <c:bubble3D val="0"/>
            <c:spPr>
              <a:solidFill>
                <a:srgbClr val="413C38"/>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D-74CC-4353-8958-0862E2DBD133}"/>
              </c:ext>
            </c:extLst>
          </c:dPt>
          <c:dPt>
            <c:idx val="15"/>
            <c:bubble3D val="0"/>
            <c:spPr>
              <a:solidFill>
                <a:srgbClr val="EBE1C3"/>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F-74CC-4353-8958-0862E2DBD133}"/>
              </c:ext>
            </c:extLst>
          </c:dPt>
          <c:dPt>
            <c:idx val="16"/>
            <c:bubble3D val="0"/>
            <c:spPr>
              <a:solidFill>
                <a:schemeClr val="accent2">
                  <a:lumMod val="20000"/>
                  <a:lumOff val="80000"/>
                </a:schemeClr>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21-74CC-4353-8958-0862E2DBD133}"/>
              </c:ext>
            </c:extLst>
          </c:dPt>
          <c:dPt>
            <c:idx val="17"/>
            <c:bubble3D val="0"/>
            <c:spPr>
              <a:solidFill>
                <a:srgbClr val="9C3CA3"/>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23-74CC-4353-8958-0862E2DBD133}"/>
              </c:ext>
            </c:extLst>
          </c:dPt>
          <c:dPt>
            <c:idx val="18"/>
            <c:bubble3D val="0"/>
            <c:spPr>
              <a:solidFill>
                <a:srgbClr val="640246"/>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25-74CC-4353-8958-0862E2DBD133}"/>
              </c:ext>
            </c:extLst>
          </c:dPt>
          <c:dPt>
            <c:idx val="19"/>
            <c:bubble3D val="0"/>
            <c:spPr>
              <a:solidFill>
                <a:srgbClr val="93C85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27-74CC-4353-8958-0862E2DBD133}"/>
              </c:ext>
            </c:extLst>
          </c:dPt>
          <c:dPt>
            <c:idx val="20"/>
            <c:bubble3D val="0"/>
            <c:spPr>
              <a:solidFill>
                <a:srgbClr val="436422"/>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29-74CC-4353-8958-0862E2DBD133}"/>
              </c:ext>
            </c:extLst>
          </c:dPt>
          <c:dPt>
            <c:idx val="21"/>
            <c:bubble3D val="0"/>
            <c:spPr>
              <a:solidFill>
                <a:srgbClr val="0E0760"/>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2B-74CC-4353-8958-0862E2DBD133}"/>
              </c:ext>
            </c:extLst>
          </c:dPt>
          <c:dPt>
            <c:idx val="22"/>
            <c:bubble3D val="0"/>
            <c:spPr>
              <a:solidFill>
                <a:srgbClr val="786EF6"/>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2D-74CC-4353-8958-0862E2DBD133}"/>
              </c:ext>
            </c:extLst>
          </c:dPt>
          <c:dPt>
            <c:idx val="23"/>
            <c:bubble3D val="0"/>
            <c:spPr>
              <a:solidFill>
                <a:srgbClr val="999B9D"/>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2F-74CC-4353-8958-0862E2DBD133}"/>
              </c:ext>
            </c:extLst>
          </c:dPt>
          <c:dPt>
            <c:idx val="24"/>
            <c:bubble3D val="0"/>
            <c:spPr>
              <a:solidFill>
                <a:srgbClr val="6B5A44"/>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31-74CC-4353-8958-0862E2DBD133}"/>
              </c:ext>
            </c:extLst>
          </c:dPt>
          <c:dPt>
            <c:idx val="25"/>
            <c:bubble3D val="0"/>
            <c:spPr>
              <a:solidFill>
                <a:srgbClr val="FFFF80"/>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33-74CC-4353-8958-0862E2DBD133}"/>
              </c:ext>
            </c:extLst>
          </c:dPt>
          <c:dPt>
            <c:idx val="26"/>
            <c:bubble3D val="0"/>
            <c:spPr>
              <a:solidFill>
                <a:srgbClr val="C08000"/>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35-74CC-4353-8958-0862E2DBD133}"/>
              </c:ext>
            </c:extLst>
          </c:dPt>
          <c:dPt>
            <c:idx val="27"/>
            <c:bubble3D val="0"/>
            <c:spPr>
              <a:solidFill>
                <a:srgbClr val="DCCCAC"/>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37-74CC-4353-8958-0862E2DBD133}"/>
              </c:ext>
            </c:extLst>
          </c:dPt>
          <c:dPt>
            <c:idx val="28"/>
            <c:bubble3D val="0"/>
            <c:spPr>
              <a:solidFill>
                <a:srgbClr val="145C3C"/>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39-74CC-4353-8958-0862E2DBD133}"/>
              </c:ext>
            </c:extLst>
          </c:dPt>
          <c:dPt>
            <c:idx val="29"/>
            <c:bubble3D val="0"/>
            <c:spPr>
              <a:solidFill>
                <a:srgbClr val="BEA064"/>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3B-74CC-4353-8958-0862E2DBD133}"/>
              </c:ext>
            </c:extLst>
          </c:dPt>
          <c:dPt>
            <c:idx val="30"/>
            <c:bubble3D val="0"/>
            <c:spPr>
              <a:solidFill>
                <a:srgbClr val="889DB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3D-74CC-4353-8958-0862E2DBD133}"/>
              </c:ext>
            </c:extLst>
          </c:dPt>
          <c:dPt>
            <c:idx val="31"/>
            <c:bubble3D val="0"/>
            <c:spPr>
              <a:solidFill>
                <a:srgbClr val="9C0246"/>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3F-74CC-4353-8958-0862E2DBD133}"/>
              </c:ext>
            </c:extLst>
          </c:dPt>
          <c:dPt>
            <c:idx val="32"/>
            <c:bubble3D val="0"/>
            <c:spPr>
              <a:solidFill>
                <a:srgbClr val="78B7C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41-74CC-4353-8958-0862E2DBD133}"/>
              </c:ext>
            </c:extLst>
          </c:dPt>
          <c:dPt>
            <c:idx val="33"/>
            <c:bubble3D val="0"/>
            <c:spPr>
              <a:solidFill>
                <a:srgbClr val="889E86"/>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43-74CC-4353-8958-0862E2DBD133}"/>
              </c:ext>
            </c:extLst>
          </c:dPt>
          <c:dPt>
            <c:idx val="34"/>
            <c:bubble3D val="0"/>
            <c:spPr>
              <a:solidFill>
                <a:srgbClr val="465745"/>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45-74CC-4353-8958-0862E2DBD133}"/>
              </c:ext>
            </c:extLst>
          </c:dPt>
          <c:dPt>
            <c:idx val="35"/>
            <c:bubble3D val="0"/>
            <c:spPr>
              <a:solidFill>
                <a:srgbClr val="93BF9D"/>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47-74CC-4353-8958-0862E2DBD133}"/>
              </c:ext>
            </c:extLst>
          </c:dPt>
          <c:dPt>
            <c:idx val="36"/>
            <c:bubble3D val="0"/>
            <c:spPr>
              <a:solidFill>
                <a:srgbClr val="E97F8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49-74CC-4353-8958-0862E2DBD133}"/>
              </c:ext>
            </c:extLst>
          </c:dPt>
          <c:dPt>
            <c:idx val="37"/>
            <c:bubble3D val="0"/>
            <c:spPr>
              <a:solidFill>
                <a:srgbClr val="80AEDD"/>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4B-74CC-4353-8958-0862E2DBD133}"/>
              </c:ext>
            </c:extLst>
          </c:dPt>
          <c:dPt>
            <c:idx val="38"/>
            <c:bubble3D val="0"/>
            <c:spPr>
              <a:solidFill>
                <a:srgbClr val="A21C2D"/>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4D-74CC-4353-8958-0862E2DBD133}"/>
              </c:ext>
            </c:extLst>
          </c:dPt>
          <c:dPt>
            <c:idx val="39"/>
            <c:bubble3D val="0"/>
            <c:spPr>
              <a:solidFill>
                <a:srgbClr val="2AA455"/>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4F-74CC-4353-8958-0862E2DBD133}"/>
              </c:ext>
            </c:extLst>
          </c:dPt>
          <c:dPt>
            <c:idx val="40"/>
            <c:bubble3D val="0"/>
            <c:spPr>
              <a:solidFill>
                <a:srgbClr val="8B8D90"/>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51-74CC-4353-8958-0862E2DBD133}"/>
              </c:ext>
            </c:extLst>
          </c:dPt>
          <c:dPt>
            <c:idx val="41"/>
            <c:bubble3D val="0"/>
            <c:spPr>
              <a:solidFill>
                <a:srgbClr val="F5821F"/>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53-74CC-4353-8958-0862E2DBD133}"/>
              </c:ext>
            </c:extLst>
          </c:dPt>
          <c:dPt>
            <c:idx val="42"/>
            <c:bubble3D val="0"/>
            <c:spPr>
              <a:solidFill>
                <a:srgbClr val="7157A4"/>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55-74CC-4353-8958-0862E2DBD133}"/>
              </c:ext>
            </c:extLst>
          </c:dPt>
          <c:dPt>
            <c:idx val="43"/>
            <c:bubble3D val="0"/>
            <c:spPr>
              <a:solidFill>
                <a:srgbClr val="451414"/>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57-74CC-4353-8958-0862E2DBD133}"/>
              </c:ext>
            </c:extLst>
          </c:dPt>
          <c:dPt>
            <c:idx val="44"/>
            <c:bubble3D val="0"/>
            <c:spPr>
              <a:solidFill>
                <a:srgbClr val="6B7C5F"/>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59-74CC-4353-8958-0862E2DBD133}"/>
              </c:ext>
            </c:extLst>
          </c:dPt>
          <c:dPt>
            <c:idx val="45"/>
            <c:bubble3D val="0"/>
            <c:spPr>
              <a:solidFill>
                <a:srgbClr val="118259"/>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5B-74CC-4353-8958-0862E2DBD133}"/>
              </c:ext>
            </c:extLst>
          </c:dPt>
          <c:dPt>
            <c:idx val="46"/>
            <c:bubble3D val="0"/>
            <c:spPr>
              <a:solidFill>
                <a:srgbClr val="9B692D"/>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5D-74CC-4353-8958-0862E2DBD133}"/>
              </c:ext>
            </c:extLst>
          </c:dPt>
          <c:dLbls>
            <c:dLbl>
              <c:idx val="0"/>
              <c:layout>
                <c:manualLayout>
                  <c:x val="0.10944152094220599"/>
                  <c:y val="-0.14686319828510846"/>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1-74CC-4353-8958-0862E2DBD133}"/>
                </c:ext>
              </c:extLst>
            </c:dLbl>
            <c:dLbl>
              <c:idx val="1"/>
              <c:layout>
                <c:manualLayout>
                  <c:x val="0.15825346690234496"/>
                  <c:y val="-0.11269368459013916"/>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3-74CC-4353-8958-0862E2DBD133}"/>
                </c:ext>
              </c:extLst>
            </c:dLbl>
            <c:dLbl>
              <c:idx val="2"/>
              <c:layout>
                <c:manualLayout>
                  <c:x val="0.15645513205118203"/>
                  <c:y val="-6.7681921357343119E-2"/>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5-74CC-4353-8958-0862E2DBD133}"/>
                </c:ext>
              </c:extLst>
            </c:dLbl>
            <c:dLbl>
              <c:idx val="3"/>
              <c:layout>
                <c:manualLayout>
                  <c:x val="0.18009039009503858"/>
                  <c:y val="6.2425073096578545E-3"/>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4CC-4353-8958-0862E2DBD133}"/>
                </c:ext>
              </c:extLst>
            </c:dLbl>
            <c:dLbl>
              <c:idx val="4"/>
              <c:layout>
                <c:manualLayout>
                  <c:x val="0.17289705069038661"/>
                  <c:y val="0.17511875768671759"/>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74CC-4353-8958-0862E2DBD133}"/>
                </c:ext>
              </c:extLst>
            </c:dLbl>
            <c:dLbl>
              <c:idx val="5"/>
              <c:layout>
                <c:manualLayout>
                  <c:x val="2.7488832724920309E-2"/>
                  <c:y val="0.19088930246901123"/>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B-74CC-4353-8958-0862E2DBD133}"/>
                </c:ext>
              </c:extLst>
            </c:dLbl>
            <c:dLbl>
              <c:idx val="6"/>
              <c:layout>
                <c:manualLayout>
                  <c:x val="-0.1207453400066593"/>
                  <c:y val="0.17380454562152658"/>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D-74CC-4353-8958-0862E2DBD133}"/>
                </c:ext>
              </c:extLst>
            </c:dLbl>
            <c:dLbl>
              <c:idx val="7"/>
              <c:layout>
                <c:manualLayout>
                  <c:x val="-0.18873089345078409"/>
                  <c:y val="0.11039381347605469"/>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F-74CC-4353-8958-0862E2DBD133}"/>
                </c:ext>
              </c:extLst>
            </c:dLbl>
            <c:dLbl>
              <c:idx val="8"/>
              <c:layout>
                <c:manualLayout>
                  <c:x val="-0.18728372949969072"/>
                  <c:y val="-3.0883983531991493E-2"/>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11-74CC-4353-8958-0862E2DBD133}"/>
                </c:ext>
              </c:extLst>
            </c:dLbl>
            <c:dLbl>
              <c:idx val="9"/>
              <c:layout>
                <c:manualLayout>
                  <c:x val="-0.19807373860666877"/>
                  <c:y val="-0.11762197983460586"/>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13-74CC-4353-8958-0862E2DBD133}"/>
                </c:ext>
              </c:extLst>
            </c:dLbl>
            <c:dLbl>
              <c:idx val="10"/>
              <c:layout>
                <c:manualLayout>
                  <c:x val="-0.1731539556691242"/>
                  <c:y val="-0.16789059132816653"/>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15-74CC-4353-8958-0862E2DBD133}"/>
                </c:ext>
              </c:extLst>
            </c:dLbl>
            <c:dLbl>
              <c:idx val="11"/>
              <c:layout>
                <c:manualLayout>
                  <c:x val="-5.9726766383558727E-2"/>
                  <c:y val="-0.20206010502313582"/>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17-74CC-4353-8958-0862E2DBD133}"/>
                </c:ext>
              </c:extLst>
            </c:dLbl>
            <c:dLbl>
              <c:idx val="12"/>
              <c:layout>
                <c:manualLayout>
                  <c:x val="-0.17084181086048603"/>
                  <c:y val="-9.1009185514485627E-2"/>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19-74CC-4353-8958-0862E2DBD133}"/>
                </c:ext>
              </c:extLst>
            </c:dLbl>
            <c:dLbl>
              <c:idx val="13"/>
              <c:layout>
                <c:manualLayout>
                  <c:x val="-0.20855829376254939"/>
                  <c:y val="-0.13766371382877055"/>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1B-74CC-4353-8958-0862E2DBD133}"/>
                </c:ext>
              </c:extLst>
            </c:dLbl>
            <c:dLbl>
              <c:idx val="14"/>
              <c:layout>
                <c:manualLayout>
                  <c:x val="-0.21323113235218558"/>
                  <c:y val="-0.2027172110557314"/>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1D-74CC-4353-8958-0862E2DBD133}"/>
                </c:ext>
              </c:extLst>
            </c:dLbl>
            <c:dLbl>
              <c:idx val="15"/>
              <c:layout>
                <c:manualLayout>
                  <c:x val="-7.1933394046520438E-2"/>
                  <c:y val="-0.2299871114084473"/>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1F-74CC-4353-8958-0862E2DBD133}"/>
                </c:ext>
              </c:extLst>
            </c:dLbl>
            <c:dLbl>
              <c:idx val="16"/>
              <c:layout>
                <c:manualLayout>
                  <c:x val="2.3121448086381568E-2"/>
                  <c:y val="-0.19713180977866909"/>
                </c:manualLayout>
              </c:layout>
              <c:showLegendKey val="0"/>
              <c:showVal val="1"/>
              <c:showCatName val="1"/>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21-74CC-4353-8958-0862E2DBD133}"/>
                </c:ext>
              </c:extLst>
            </c:dLbl>
            <c:dLbl>
              <c:idx val="28"/>
              <c:showLegendKey val="0"/>
              <c:showVal val="1"/>
              <c:showCatName val="1"/>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39-74CC-4353-8958-0862E2DBD133}"/>
                </c:ext>
              </c:extLst>
            </c:dLbl>
            <c:numFmt formatCode="0.0%" sourceLinked="0"/>
            <c:spPr>
              <a:noFill/>
              <a:ln>
                <a:noFill/>
              </a:ln>
              <a:effectLst/>
            </c:spPr>
            <c:showLegendKey val="0"/>
            <c:showVal val="1"/>
            <c:showCatName val="1"/>
            <c:showSerName val="0"/>
            <c:showPercent val="0"/>
            <c:showBubbleSize val="0"/>
            <c:separator>
</c:separator>
            <c:showLeaderLines val="1"/>
            <c:leaderLines>
              <c:spPr>
                <a:ln>
                  <a:solidFill>
                    <a:schemeClr val="bg1">
                      <a:lumMod val="75000"/>
                    </a:schemeClr>
                  </a:solidFill>
                </a:ln>
              </c:spPr>
            </c:leaderLines>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Sheet1!$A$2:$A$13</c:f>
              <c:strCache>
                <c:ptCount val="12"/>
                <c:pt idx="0">
                  <c:v>ABS</c:v>
                </c:pt>
                <c:pt idx="1">
                  <c:v>Agency</c:v>
                </c:pt>
                <c:pt idx="2">
                  <c:v>Cash</c:v>
                </c:pt>
                <c:pt idx="3">
                  <c:v>CMO</c:v>
                </c:pt>
                <c:pt idx="4">
                  <c:v>Commercial Paper</c:v>
                </c:pt>
                <c:pt idx="5">
                  <c:v>Corporate</c:v>
                </c:pt>
                <c:pt idx="6">
                  <c:v>LAIF</c:v>
                </c:pt>
                <c:pt idx="7">
                  <c:v>Money Market Fund</c:v>
                </c:pt>
                <c:pt idx="8">
                  <c:v>Municipal Bonds</c:v>
                </c:pt>
                <c:pt idx="9">
                  <c:v>Negotiable CD</c:v>
                </c:pt>
                <c:pt idx="10">
                  <c:v>US Treasury</c:v>
                </c:pt>
                <c:pt idx="11">
                  <c:v>Investment Pool</c:v>
                </c:pt>
              </c:strCache>
            </c:strRef>
          </c:cat>
          <c:val>
            <c:numRef>
              <c:f>Sheet1!$B$2:$B$13</c:f>
              <c:numCache>
                <c:formatCode>0.00%</c:formatCode>
                <c:ptCount val="12"/>
                <c:pt idx="0">
                  <c:v>1.6799999999999999E-2</c:v>
                </c:pt>
                <c:pt idx="1">
                  <c:v>0.1817</c:v>
                </c:pt>
                <c:pt idx="2">
                  <c:v>0.12759999999999999</c:v>
                </c:pt>
                <c:pt idx="3">
                  <c:v>3.85E-2</c:v>
                </c:pt>
                <c:pt idx="4">
                  <c:v>5.4000000000000003E-3</c:v>
                </c:pt>
                <c:pt idx="5">
                  <c:v>9.5399999999999999E-2</c:v>
                </c:pt>
                <c:pt idx="6">
                  <c:v>0.27479999999999999</c:v>
                </c:pt>
                <c:pt idx="7">
                  <c:v>1.03E-2</c:v>
                </c:pt>
                <c:pt idx="8">
                  <c:v>5.67E-2</c:v>
                </c:pt>
                <c:pt idx="9">
                  <c:v>1.4E-2</c:v>
                </c:pt>
                <c:pt idx="10">
                  <c:v>0.17849999999999999</c:v>
                </c:pt>
                <c:pt idx="11">
                  <c:v>2.9999999999999997E-4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5E-74CC-4353-8958-0862E2DBD133}"/>
            </c:ext>
          </c:extLst>
        </c:ser>
        <c:dLbls>
          <c:showLegendKey val="0"/>
          <c:showVal val="0"/>
          <c:showCatName val="0"/>
          <c:showSerName val="0"/>
          <c:showPercent val="0"/>
          <c:showBubbleSize val="0"/>
          <c:showLeaderLines val="1"/>
        </c:dLbls>
        <c:firstSliceAng val="10"/>
        <c:holeSize val="50"/>
      </c:doughnutChart>
    </c:plotArea>
    <c:plotVisOnly val="1"/>
    <c:dispBlanksAs val="gap"/>
    <c:showDLblsOverMax val="0"/>
  </c:chart>
  <c:txPr>
    <a:bodyPr/>
    <a:lstStyle/>
    <a:p>
      <a:pPr>
        <a:defRPr sz="1050">
          <a:solidFill>
            <a:schemeClr val="tx1">
              <a:lumMod val="75000"/>
              <a:lumOff val="25000"/>
            </a:schemeClr>
          </a:solidFill>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258806618130606E-2"/>
          <c:y val="2.9019456235305253E-2"/>
          <c:w val="0.92226373588002164"/>
          <c:h val="0.80485192081837587"/>
        </c:manualLayout>
      </c:layout>
      <c:barChart>
        <c:barDir val="col"/>
        <c:grouping val="clustered"/>
        <c:varyColors val="0"/>
        <c:ser>
          <c:idx val="0"/>
          <c:order val="0"/>
          <c:tx>
            <c:strRef>
              <c:f>Sheet1!$B$1</c:f>
              <c:strCache>
                <c:ptCount val="1"/>
                <c:pt idx="0">
                  <c:v>June 30, 2023</c:v>
                </c:pt>
              </c:strCache>
            </c:strRef>
          </c:tx>
          <c:spPr>
            <a:solidFill>
              <a:srgbClr val="204A36"/>
            </a:solidFill>
            <a:ln>
              <a:noFill/>
            </a:ln>
          </c:spPr>
          <c:invertIfNegative val="0"/>
          <c:cat>
            <c:strRef>
              <c:f>Sheet1!$A$2:$A$9</c:f>
              <c:strCache>
                <c:ptCount val="8"/>
                <c:pt idx="0">
                  <c:v>0 - 0.25</c:v>
                </c:pt>
                <c:pt idx="1">
                  <c:v>0.25 - 0.50</c:v>
                </c:pt>
                <c:pt idx="2">
                  <c:v>0.50 - 1</c:v>
                </c:pt>
                <c:pt idx="3">
                  <c:v>1 - 2</c:v>
                </c:pt>
                <c:pt idx="4">
                  <c:v>2 - 3</c:v>
                </c:pt>
                <c:pt idx="5">
                  <c:v>3 - 4</c:v>
                </c:pt>
                <c:pt idx="6">
                  <c:v>4 - 5</c:v>
                </c:pt>
                <c:pt idx="7">
                  <c:v>5+</c:v>
                </c:pt>
              </c:strCache>
            </c:strRef>
          </c:cat>
          <c:val>
            <c:numRef>
              <c:f>Sheet1!$B$2:$B$9</c:f>
              <c:numCache>
                <c:formatCode>0.0%</c:formatCode>
                <c:ptCount val="8"/>
                <c:pt idx="0">
                  <c:v>0.36299999999999999</c:v>
                </c:pt>
                <c:pt idx="1">
                  <c:v>4.2000000000000003E-2</c:v>
                </c:pt>
                <c:pt idx="2">
                  <c:v>0.11600000000000001</c:v>
                </c:pt>
                <c:pt idx="3">
                  <c:v>0.14000000000000001</c:v>
                </c:pt>
                <c:pt idx="4">
                  <c:v>0.12</c:v>
                </c:pt>
                <c:pt idx="5">
                  <c:v>4.2999999999999997E-2</c:v>
                </c:pt>
                <c:pt idx="6">
                  <c:v>3.5000000000000003E-2</c:v>
                </c:pt>
                <c:pt idx="7">
                  <c:v>0.14099999999999999</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EB-4E3B-86A6-FD683009E0DE}"/>
            </c:ext>
          </c:extLst>
        </c:ser>
        <c:ser>
          <c:idx val="1"/>
          <c:order val="1"/>
          <c:tx>
            <c:strRef>
              <c:f>Sheet1!$C$1</c:f>
              <c:strCache>
                <c:ptCount val="1"/>
                <c:pt idx="0">
                  <c:v>March 31, 2023</c:v>
                </c:pt>
              </c:strCache>
            </c:strRef>
          </c:tx>
          <c:spPr>
            <a:solidFill>
              <a:schemeClr val="bg1">
                <a:lumMod val="65000"/>
              </a:schemeClr>
            </a:solidFill>
            <a:ln>
              <a:noFill/>
            </a:ln>
          </c:spPr>
          <c:invertIfNegative val="0"/>
          <c:cat>
            <c:strRef>
              <c:f>Sheet1!$A$2:$A$9</c:f>
              <c:strCache>
                <c:ptCount val="8"/>
                <c:pt idx="0">
                  <c:v>0 - 0.25</c:v>
                </c:pt>
                <c:pt idx="1">
                  <c:v>0.25 - 0.50</c:v>
                </c:pt>
                <c:pt idx="2">
                  <c:v>0.50 - 1</c:v>
                </c:pt>
                <c:pt idx="3">
                  <c:v>1 - 2</c:v>
                </c:pt>
                <c:pt idx="4">
                  <c:v>2 - 3</c:v>
                </c:pt>
                <c:pt idx="5">
                  <c:v>3 - 4</c:v>
                </c:pt>
                <c:pt idx="6">
                  <c:v>4 - 5</c:v>
                </c:pt>
                <c:pt idx="7">
                  <c:v>5+</c:v>
                </c:pt>
              </c:strCache>
            </c:strRef>
          </c:cat>
          <c:val>
            <c:numRef>
              <c:f>Sheet1!$C$2:$C$9</c:f>
              <c:numCache>
                <c:formatCode>0.0%</c:formatCode>
                <c:ptCount val="8"/>
                <c:pt idx="0">
                  <c:v>0.42599999999999999</c:v>
                </c:pt>
                <c:pt idx="1">
                  <c:v>3.2000000000000001E-2</c:v>
                </c:pt>
                <c:pt idx="2">
                  <c:v>0.125</c:v>
                </c:pt>
                <c:pt idx="3">
                  <c:v>0.13</c:v>
                </c:pt>
                <c:pt idx="4">
                  <c:v>9.8000000000000004E-2</c:v>
                </c:pt>
                <c:pt idx="5">
                  <c:v>5.0000000000000001E-3</c:v>
                </c:pt>
                <c:pt idx="6">
                  <c:v>5.6000000000000001E-2</c:v>
                </c:pt>
                <c:pt idx="7">
                  <c:v>0.129</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EEB-4E3B-86A6-FD683009E0DE}"/>
            </c:ext>
          </c:extLst>
        </c:ser>
        <c:dLbls>
          <c:showLegendKey val="0"/>
          <c:showVal val="0"/>
          <c:showCatName val="0"/>
          <c:showSerName val="0"/>
          <c:showPercent val="0"/>
          <c:showBubbleSize val="0"/>
        </c:dLbls>
        <c:gapWidth val="80"/>
        <c:axId val="566342768"/>
        <c:axId val="566343328"/>
      </c:barChart>
      <c:catAx>
        <c:axId val="566342768"/>
        <c:scaling>
          <c:orientation val="minMax"/>
        </c:scaling>
        <c:delete val="0"/>
        <c:axPos val="b"/>
        <c:numFmt formatCode="General" sourceLinked="0"/>
        <c:majorTickMark val="out"/>
        <c:minorTickMark val="none"/>
        <c:tickLblPos val="nextTo"/>
        <c:spPr>
          <a:ln w="19050">
            <a:noFill/>
          </a:ln>
        </c:spPr>
        <c:txPr>
          <a:bodyPr/>
          <a:lstStyle/>
          <a:p>
            <a:pPr>
              <a:defRPr sz="1100" b="0">
                <a:solidFill>
                  <a:schemeClr val="tx1">
                    <a:lumMod val="75000"/>
                    <a:lumOff val="25000"/>
                  </a:schemeClr>
                </a:solidFill>
                <a:latin typeface="Calibri" panose="020F0502020204030204" pitchFamily="34" charset="0"/>
                <a:cs typeface="Calibri" panose="020F0502020204030204" pitchFamily="34" charset="0"/>
              </a:defRPr>
            </a:pPr>
            <a:endParaRPr lang="en-US"/>
          </a:p>
        </c:txPr>
        <c:crossAx val="566343328"/>
        <c:crosses val="autoZero"/>
        <c:auto val="1"/>
        <c:lblAlgn val="ctr"/>
        <c:lblOffset val="90"/>
        <c:noMultiLvlLbl val="0"/>
      </c:catAx>
      <c:valAx>
        <c:axId val="566343328"/>
        <c:scaling>
          <c:orientation val="minMax"/>
          <c:min val="0"/>
        </c:scaling>
        <c:delete val="0"/>
        <c:axPos val="l"/>
        <c:majorGridlines>
          <c:spPr>
            <a:ln w="9525">
              <a:solidFill>
                <a:schemeClr val="bg1">
                  <a:lumMod val="85000"/>
                </a:schemeClr>
              </a:solidFill>
            </a:ln>
          </c:spPr>
        </c:majorGridlines>
        <c:numFmt formatCode="0.0%" sourceLinked="0"/>
        <c:majorTickMark val="none"/>
        <c:minorTickMark val="none"/>
        <c:tickLblPos val="nextTo"/>
        <c:spPr>
          <a:ln w="12700">
            <a:noFill/>
          </a:ln>
        </c:spPr>
        <c:txPr>
          <a:bodyPr/>
          <a:lstStyle/>
          <a:p>
            <a:pPr>
              <a:defRPr sz="1100" b="0">
                <a:solidFill>
                  <a:schemeClr val="tx1">
                    <a:lumMod val="75000"/>
                    <a:lumOff val="25000"/>
                  </a:schemeClr>
                </a:solidFill>
                <a:latin typeface="Calibri" panose="020F0502020204030204" pitchFamily="34" charset="0"/>
                <a:cs typeface="Calibri" panose="020F0502020204030204" pitchFamily="34" charset="0"/>
              </a:defRPr>
            </a:pPr>
            <a:endParaRPr lang="en-US"/>
          </a:p>
        </c:txPr>
        <c:crossAx val="566342768"/>
        <c:crosses val="autoZero"/>
        <c:crossBetween val="between"/>
        <c:majorUnit val="5.000000000000001E-2"/>
      </c:valAx>
      <c:spPr>
        <a:ln w="12700">
          <a:noFill/>
        </a:ln>
      </c:spPr>
    </c:plotArea>
    <c:legend>
      <c:legendPos val="b"/>
      <c:legendEntry>
        <c:idx val="0"/>
        <c:txPr>
          <a:bodyPr/>
          <a:lstStyle/>
          <a:p>
            <a:pPr>
              <a:defRPr sz="1000" b="0">
                <a:solidFill>
                  <a:schemeClr val="tx1">
                    <a:lumMod val="75000"/>
                    <a:lumOff val="25000"/>
                  </a:schemeClr>
                </a:solidFill>
                <a:latin typeface="Calibri" panose="020F0502020204030204" pitchFamily="34" charset="0"/>
                <a:cs typeface="Calibri" panose="020F0502020204030204" pitchFamily="34" charset="0"/>
              </a:defRPr>
            </a:pPr>
            <a:endParaRPr lang="en-US"/>
          </a:p>
        </c:txPr>
      </c:legendEntry>
      <c:legendEntry>
        <c:idx val="1"/>
        <c:txPr>
          <a:bodyPr/>
          <a:lstStyle/>
          <a:p>
            <a:pPr>
              <a:defRPr sz="1000" b="0">
                <a:solidFill>
                  <a:schemeClr val="tx1">
                    <a:lumMod val="75000"/>
                    <a:lumOff val="25000"/>
                  </a:schemeClr>
                </a:solidFill>
                <a:latin typeface="Calibri" panose="020F0502020204030204" pitchFamily="34" charset="0"/>
                <a:cs typeface="Calibri" panose="020F0502020204030204" pitchFamily="34" charset="0"/>
              </a:defRPr>
            </a:pPr>
            <a:endParaRPr lang="en-US"/>
          </a:p>
        </c:txPr>
      </c:legendEntry>
      <c:layout>
        <c:manualLayout>
          <c:xMode val="edge"/>
          <c:yMode val="edge"/>
          <c:x val="5.9114430549122542E-2"/>
          <c:y val="0.93695956296366778"/>
          <c:w val="0.91467886367145268"/>
          <c:h val="5.0254051409906436E-2"/>
        </c:manualLayout>
      </c:layout>
      <c:overlay val="0"/>
      <c:txPr>
        <a:bodyPr/>
        <a:lstStyle/>
        <a:p>
          <a:pPr>
            <a:defRPr sz="1000" b="0">
              <a:solidFill>
                <a:schemeClr val="tx1">
                  <a:lumMod val="75000"/>
                  <a:lumOff val="25000"/>
                </a:schemeClr>
              </a:solidFill>
              <a:latin typeface="Calibri" panose="020F0502020204030204" pitchFamily="34" charset="0"/>
              <a:cs typeface="Calibri" panose="020F0502020204030204" pitchFamily="34" charset="0"/>
            </a:defRPr>
          </a:pPr>
          <a:endParaRPr lang="en-US"/>
        </a:p>
      </c:txPr>
    </c:legend>
    <c:plotVisOnly val="1"/>
    <c:dispBlanksAs val="gap"/>
    <c:showDLblsOverMax val="0"/>
  </c:chart>
  <c:spPr>
    <a:ln w="19050"/>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3179763" cy="471488"/>
          </a:xfrm>
          <a:prstGeom prst="rect">
            <a:avLst/>
          </a:prstGeom>
          <a:noFill/>
          <a:ln w="9525">
            <a:noFill/>
            <a:miter lim="800000"/>
            <a:headEnd/>
            <a:tailEnd/>
          </a:ln>
          <a:effectLst/>
        </p:spPr>
        <p:txBody>
          <a:bodyPr vert="horz" wrap="square" lIns="94683" tIns="47341" rIns="94683" bIns="47341" numCol="1" anchor="t" anchorCtr="0" compatLnSpc="1">
            <a:prstTxWarp prst="textNoShape">
              <a:avLst/>
            </a:prstTxWarp>
          </a:bodyPr>
          <a:lstStyle>
            <a:lvl1pPr defTabSz="944285">
              <a:defRPr sz="1200"/>
            </a:lvl1pPr>
          </a:lstStyle>
          <a:p>
            <a:pPr>
              <a:defRPr/>
            </a:pPr>
            <a:endParaRPr lang="en-US"/>
          </a:p>
        </p:txBody>
      </p:sp>
      <p:sp>
        <p:nvSpPr>
          <p:cNvPr id="159747" name="Rectangle 3"/>
          <p:cNvSpPr>
            <a:spLocks noGrp="1" noChangeArrowheads="1"/>
          </p:cNvSpPr>
          <p:nvPr>
            <p:ph type="dt" sz="quarter" idx="1"/>
          </p:nvPr>
        </p:nvSpPr>
        <p:spPr bwMode="auto">
          <a:xfrm>
            <a:off x="4135438" y="0"/>
            <a:ext cx="3179762" cy="471488"/>
          </a:xfrm>
          <a:prstGeom prst="rect">
            <a:avLst/>
          </a:prstGeom>
          <a:noFill/>
          <a:ln w="9525">
            <a:noFill/>
            <a:miter lim="800000"/>
            <a:headEnd/>
            <a:tailEnd/>
          </a:ln>
          <a:effectLst/>
        </p:spPr>
        <p:txBody>
          <a:bodyPr vert="horz" wrap="square" lIns="94683" tIns="47341" rIns="94683" bIns="47341" numCol="1" anchor="t" anchorCtr="0" compatLnSpc="1">
            <a:prstTxWarp prst="textNoShape">
              <a:avLst/>
            </a:prstTxWarp>
          </a:bodyPr>
          <a:lstStyle>
            <a:lvl1pPr algn="r" defTabSz="944285">
              <a:defRPr sz="1200"/>
            </a:lvl1pPr>
          </a:lstStyle>
          <a:p>
            <a:pPr>
              <a:defRPr/>
            </a:pPr>
            <a:endParaRPr lang="en-US"/>
          </a:p>
        </p:txBody>
      </p:sp>
      <p:sp>
        <p:nvSpPr>
          <p:cNvPr id="159748" name="Rectangle 4"/>
          <p:cNvSpPr>
            <a:spLocks noGrp="1" noChangeArrowheads="1"/>
          </p:cNvSpPr>
          <p:nvPr>
            <p:ph type="ftr" sz="quarter" idx="2"/>
          </p:nvPr>
        </p:nvSpPr>
        <p:spPr bwMode="auto">
          <a:xfrm>
            <a:off x="0" y="9129713"/>
            <a:ext cx="3179763" cy="471487"/>
          </a:xfrm>
          <a:prstGeom prst="rect">
            <a:avLst/>
          </a:prstGeom>
          <a:noFill/>
          <a:ln w="9525">
            <a:noFill/>
            <a:miter lim="800000"/>
            <a:headEnd/>
            <a:tailEnd/>
          </a:ln>
          <a:effectLst/>
        </p:spPr>
        <p:txBody>
          <a:bodyPr vert="horz" wrap="square" lIns="94683" tIns="47341" rIns="94683" bIns="47341" numCol="1" anchor="b" anchorCtr="0" compatLnSpc="1">
            <a:prstTxWarp prst="textNoShape">
              <a:avLst/>
            </a:prstTxWarp>
          </a:bodyPr>
          <a:lstStyle>
            <a:lvl1pPr defTabSz="944285">
              <a:defRPr sz="1200"/>
            </a:lvl1pPr>
          </a:lstStyle>
          <a:p>
            <a:pPr>
              <a:defRPr/>
            </a:pPr>
            <a:endParaRPr lang="en-US"/>
          </a:p>
        </p:txBody>
      </p:sp>
      <p:sp>
        <p:nvSpPr>
          <p:cNvPr id="159749" name="Rectangle 5"/>
          <p:cNvSpPr>
            <a:spLocks noGrp="1" noChangeArrowheads="1"/>
          </p:cNvSpPr>
          <p:nvPr>
            <p:ph type="sldNum" sz="quarter" idx="3"/>
          </p:nvPr>
        </p:nvSpPr>
        <p:spPr bwMode="auto">
          <a:xfrm>
            <a:off x="4135438" y="9129713"/>
            <a:ext cx="3179762" cy="471487"/>
          </a:xfrm>
          <a:prstGeom prst="rect">
            <a:avLst/>
          </a:prstGeom>
          <a:noFill/>
          <a:ln w="9525">
            <a:noFill/>
            <a:miter lim="800000"/>
            <a:headEnd/>
            <a:tailEnd/>
          </a:ln>
          <a:effectLst/>
        </p:spPr>
        <p:txBody>
          <a:bodyPr vert="horz" wrap="square" lIns="94683" tIns="47341" rIns="94683" bIns="47341" numCol="1" anchor="b" anchorCtr="0" compatLnSpc="1">
            <a:prstTxWarp prst="textNoShape">
              <a:avLst/>
            </a:prstTxWarp>
          </a:bodyPr>
          <a:lstStyle>
            <a:lvl1pPr algn="r" defTabSz="942975">
              <a:defRPr sz="1200"/>
            </a:lvl1pPr>
          </a:lstStyle>
          <a:p>
            <a:fld id="{B864042E-41E6-41C3-8E96-D497AE972CB3}" type="slidenum">
              <a:rPr lang="en-US" altLang="en-US"/>
              <a:pPr/>
              <a:t>‹#›</a:t>
            </a:fld>
            <a:endParaRPr lang="en-US" altLang="en-US"/>
          </a:p>
        </p:txBody>
      </p:sp>
    </p:spTree>
    <p:extLst>
      <p:ext uri="{BB962C8B-B14F-4D97-AF65-F5344CB8AC3E}">
        <p14:creationId xmlns:p14="http://schemas.microsoft.com/office/powerpoint/2010/main" val="1344119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1306" tIns="45656" rIns="91306" bIns="45656" numCol="1" anchor="t" anchorCtr="0" compatLnSpc="1">
            <a:prstTxWarp prst="textNoShape">
              <a:avLst/>
            </a:prstTxWarp>
          </a:bodyPr>
          <a:lstStyle>
            <a:lvl1pPr defTabSz="915720">
              <a:defRPr sz="1200" b="0">
                <a:solidFill>
                  <a:schemeClr val="tx1"/>
                </a:solidFill>
                <a:latin typeface="Arial" charset="0"/>
              </a:defRPr>
            </a:lvl1pPr>
          </a:lstStyle>
          <a:p>
            <a:pPr>
              <a:defRPr/>
            </a:pPr>
            <a:endParaRPr lang="en-US"/>
          </a:p>
        </p:txBody>
      </p:sp>
      <p:sp>
        <p:nvSpPr>
          <p:cNvPr id="18435" name="Rectangle 3"/>
          <p:cNvSpPr>
            <a:spLocks noGrp="1" noChangeArrowheads="1"/>
          </p:cNvSpPr>
          <p:nvPr>
            <p:ph type="dt" idx="1"/>
          </p:nvPr>
        </p:nvSpPr>
        <p:spPr bwMode="auto">
          <a:xfrm>
            <a:off x="4144963" y="0"/>
            <a:ext cx="3168650" cy="481013"/>
          </a:xfrm>
          <a:prstGeom prst="rect">
            <a:avLst/>
          </a:prstGeom>
          <a:noFill/>
          <a:ln w="9525">
            <a:noFill/>
            <a:miter lim="800000"/>
            <a:headEnd/>
            <a:tailEnd/>
          </a:ln>
          <a:effectLst/>
        </p:spPr>
        <p:txBody>
          <a:bodyPr vert="horz" wrap="square" lIns="91306" tIns="45656" rIns="91306" bIns="45656" numCol="1" anchor="t" anchorCtr="0" compatLnSpc="1">
            <a:prstTxWarp prst="textNoShape">
              <a:avLst/>
            </a:prstTxWarp>
          </a:bodyPr>
          <a:lstStyle>
            <a:lvl1pPr algn="r" defTabSz="915720">
              <a:defRPr sz="1200" b="0">
                <a:solidFill>
                  <a:schemeClr val="tx1"/>
                </a:solidFill>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330325" y="722313"/>
            <a:ext cx="4654550" cy="3597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735013" y="4560888"/>
            <a:ext cx="5845175" cy="4318000"/>
          </a:xfrm>
          <a:prstGeom prst="rect">
            <a:avLst/>
          </a:prstGeom>
          <a:noFill/>
          <a:ln w="9525">
            <a:noFill/>
            <a:miter lim="800000"/>
            <a:headEnd/>
            <a:tailEnd/>
          </a:ln>
          <a:effectLst/>
        </p:spPr>
        <p:txBody>
          <a:bodyPr vert="horz" wrap="square" lIns="91306" tIns="45656" rIns="91306" bIns="4565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9118600"/>
            <a:ext cx="3168650" cy="481013"/>
          </a:xfrm>
          <a:prstGeom prst="rect">
            <a:avLst/>
          </a:prstGeom>
          <a:noFill/>
          <a:ln w="9525">
            <a:noFill/>
            <a:miter lim="800000"/>
            <a:headEnd/>
            <a:tailEnd/>
          </a:ln>
          <a:effectLst/>
        </p:spPr>
        <p:txBody>
          <a:bodyPr vert="horz" wrap="square" lIns="91306" tIns="45656" rIns="91306" bIns="45656" numCol="1" anchor="b" anchorCtr="0" compatLnSpc="1">
            <a:prstTxWarp prst="textNoShape">
              <a:avLst/>
            </a:prstTxWarp>
          </a:bodyPr>
          <a:lstStyle>
            <a:lvl1pPr defTabSz="915720">
              <a:defRPr sz="1200" b="0">
                <a:solidFill>
                  <a:schemeClr val="tx1"/>
                </a:solidFill>
                <a:latin typeface="Arial" charset="0"/>
              </a:defRPr>
            </a:lvl1pPr>
          </a:lstStyle>
          <a:p>
            <a:pPr>
              <a:defRPr/>
            </a:pPr>
            <a:endParaRPr lang="en-US"/>
          </a:p>
        </p:txBody>
      </p:sp>
      <p:sp>
        <p:nvSpPr>
          <p:cNvPr id="18439" name="Rectangle 7"/>
          <p:cNvSpPr>
            <a:spLocks noGrp="1" noChangeArrowheads="1"/>
          </p:cNvSpPr>
          <p:nvPr>
            <p:ph type="sldNum" sz="quarter" idx="5"/>
          </p:nvPr>
        </p:nvSpPr>
        <p:spPr bwMode="auto">
          <a:xfrm>
            <a:off x="4144963" y="9118600"/>
            <a:ext cx="3168650" cy="481013"/>
          </a:xfrm>
          <a:prstGeom prst="rect">
            <a:avLst/>
          </a:prstGeom>
          <a:noFill/>
          <a:ln w="9525">
            <a:noFill/>
            <a:miter lim="800000"/>
            <a:headEnd/>
            <a:tailEnd/>
          </a:ln>
          <a:effectLst/>
        </p:spPr>
        <p:txBody>
          <a:bodyPr vert="horz" wrap="square" lIns="91306" tIns="45656" rIns="91306" bIns="45656" numCol="1" anchor="b" anchorCtr="0" compatLnSpc="1">
            <a:prstTxWarp prst="textNoShape">
              <a:avLst/>
            </a:prstTxWarp>
          </a:bodyPr>
          <a:lstStyle>
            <a:lvl1pPr algn="r">
              <a:defRPr sz="1200" b="0">
                <a:solidFill>
                  <a:schemeClr val="tx1"/>
                </a:solidFill>
                <a:latin typeface="Arial" panose="020B0604020202020204" pitchFamily="34" charset="0"/>
              </a:defRPr>
            </a:lvl1pPr>
          </a:lstStyle>
          <a:p>
            <a:fld id="{3E6B8027-F734-4E98-ABEF-B9E4FA10BEA2}" type="slidenum">
              <a:rPr lang="en-US" altLang="en-US"/>
              <a:pPr/>
              <a:t>‹#›</a:t>
            </a:fld>
            <a:endParaRPr lang="en-US" altLang="en-US"/>
          </a:p>
        </p:txBody>
      </p:sp>
    </p:spTree>
    <p:extLst>
      <p:ext uri="{BB962C8B-B14F-4D97-AF65-F5344CB8AC3E}">
        <p14:creationId xmlns:p14="http://schemas.microsoft.com/office/powerpoint/2010/main" val="18357692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37" kern="1200">
        <a:solidFill>
          <a:schemeClr val="tx1"/>
        </a:solidFill>
        <a:latin typeface="Arial" charset="0"/>
        <a:ea typeface="+mn-ea"/>
        <a:cs typeface="+mn-cs"/>
      </a:defRPr>
    </a:lvl1pPr>
    <a:lvl2pPr marL="509412" algn="l" rtl="0" eaLnBrk="0" fontAlgn="base" hangingPunct="0">
      <a:spcBef>
        <a:spcPct val="30000"/>
      </a:spcBef>
      <a:spcAft>
        <a:spcPct val="0"/>
      </a:spcAft>
      <a:defRPr sz="1337" kern="1200">
        <a:solidFill>
          <a:schemeClr val="tx1"/>
        </a:solidFill>
        <a:latin typeface="Arial" charset="0"/>
        <a:ea typeface="+mn-ea"/>
        <a:cs typeface="+mn-cs"/>
      </a:defRPr>
    </a:lvl2pPr>
    <a:lvl3pPr marL="1018824" algn="l" rtl="0" eaLnBrk="0" fontAlgn="base" hangingPunct="0">
      <a:spcBef>
        <a:spcPct val="30000"/>
      </a:spcBef>
      <a:spcAft>
        <a:spcPct val="0"/>
      </a:spcAft>
      <a:defRPr sz="1337" kern="1200">
        <a:solidFill>
          <a:schemeClr val="tx1"/>
        </a:solidFill>
        <a:latin typeface="Arial" charset="0"/>
        <a:ea typeface="+mn-ea"/>
        <a:cs typeface="+mn-cs"/>
      </a:defRPr>
    </a:lvl3pPr>
    <a:lvl4pPr marL="1528237" algn="l" rtl="0" eaLnBrk="0" fontAlgn="base" hangingPunct="0">
      <a:spcBef>
        <a:spcPct val="30000"/>
      </a:spcBef>
      <a:spcAft>
        <a:spcPct val="0"/>
      </a:spcAft>
      <a:defRPr sz="1337" kern="1200">
        <a:solidFill>
          <a:schemeClr val="tx1"/>
        </a:solidFill>
        <a:latin typeface="Arial" charset="0"/>
        <a:ea typeface="+mn-ea"/>
        <a:cs typeface="+mn-cs"/>
      </a:defRPr>
    </a:lvl4pPr>
    <a:lvl5pPr marL="2037649" algn="l" rtl="0" eaLnBrk="0" fontAlgn="base" hangingPunct="0">
      <a:spcBef>
        <a:spcPct val="30000"/>
      </a:spcBef>
      <a:spcAft>
        <a:spcPct val="0"/>
      </a:spcAft>
      <a:defRPr sz="1337" kern="1200">
        <a:solidFill>
          <a:schemeClr val="tx1"/>
        </a:solidFill>
        <a:latin typeface="Arial" charset="0"/>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panose="020B0604020202020204" pitchFamily="34" charset="0"/>
              </a:defRPr>
            </a:lvl1pPr>
            <a:lvl2pPr marL="742950" indent="-285750" defTabSz="912813" eaLnBrk="0" hangingPunct="0">
              <a:spcBef>
                <a:spcPct val="30000"/>
              </a:spcBef>
              <a:defRPr sz="1200">
                <a:solidFill>
                  <a:schemeClr val="tx1"/>
                </a:solidFill>
                <a:latin typeface="Arial" panose="020B0604020202020204" pitchFamily="34" charset="0"/>
              </a:defRPr>
            </a:lvl2pPr>
            <a:lvl3pPr marL="1143000" indent="-228600" defTabSz="912813" eaLnBrk="0" hangingPunct="0">
              <a:spcBef>
                <a:spcPct val="30000"/>
              </a:spcBef>
              <a:defRPr sz="1200">
                <a:solidFill>
                  <a:schemeClr val="tx1"/>
                </a:solidFill>
                <a:latin typeface="Arial" panose="020B0604020202020204" pitchFamily="34" charset="0"/>
              </a:defRPr>
            </a:lvl3pPr>
            <a:lvl4pPr marL="1600200" indent="-228600" defTabSz="912813" eaLnBrk="0" hangingPunct="0">
              <a:spcBef>
                <a:spcPct val="30000"/>
              </a:spcBef>
              <a:defRPr sz="1200">
                <a:solidFill>
                  <a:schemeClr val="tx1"/>
                </a:solidFill>
                <a:latin typeface="Arial" panose="020B0604020202020204" pitchFamily="34" charset="0"/>
              </a:defRPr>
            </a:lvl4pPr>
            <a:lvl5pPr marL="2057400" indent="-228600" defTabSz="912813" eaLnBrk="0" hangingPunct="0">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70AF7F6-066E-4F4C-B9A6-DA765ACEA4EA}" type="slidenum">
              <a:rPr lang="en-US" altLang="en-US"/>
              <a:pPr eaLnBrk="1" hangingPunct="1">
                <a:spcBef>
                  <a:spcPct val="0"/>
                </a:spcBef>
              </a:pPr>
              <a:t>1</a:t>
            </a:fld>
            <a:endParaRPr lang="en-US" altLang="en-US"/>
          </a:p>
        </p:txBody>
      </p:sp>
      <p:sp>
        <p:nvSpPr>
          <p:cNvPr id="30723" name="Rectangle 2"/>
          <p:cNvSpPr>
            <a:spLocks noGrp="1" noRot="1" noChangeAspect="1" noChangeArrowheads="1" noTextEdit="1"/>
          </p:cNvSpPr>
          <p:nvPr>
            <p:ph type="sldImg"/>
          </p:nvPr>
        </p:nvSpPr>
        <p:spPr>
          <a:xfrm>
            <a:off x="1330325" y="722313"/>
            <a:ext cx="4654550" cy="3597275"/>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err="1">
                <a:latin typeface="Arial" panose="020B0604020202020204" pitchFamily="34" charset="0"/>
              </a:rPr>
              <a:t>LiveForm</a:t>
            </a:r>
            <a:r>
              <a:rPr lang="en-US" altLang="en-US" baseline="0" dirty="0">
                <a:latin typeface="Arial" panose="020B0604020202020204" pitchFamily="34" charset="0"/>
              </a:rPr>
              <a:t> will have two variables. One for month end, one for previous month end. Add defaults for most recent month end and 3 months prior but the end user can change it.</a:t>
            </a:r>
          </a:p>
          <a:p>
            <a:pPr eaLnBrk="1" hangingPunct="1"/>
            <a:r>
              <a:rPr lang="en-US" altLang="en-US" baseline="0" dirty="0">
                <a:latin typeface="Arial" panose="020B0604020202020204" pitchFamily="34" charset="0"/>
              </a:rPr>
              <a:t>Address needs to be dynamic based on location of client.</a:t>
            </a:r>
          </a:p>
          <a:p>
            <a:pPr eaLnBrk="1" hangingPunct="1"/>
            <a:endParaRPr lang="en-US" altLang="en-US" baseline="0" dirty="0">
              <a:latin typeface="Arial" panose="020B0604020202020204" pitchFamily="34" charset="0"/>
            </a:endParaRPr>
          </a:p>
          <a:p>
            <a:pPr eaLnBrk="1" hangingPunct="1"/>
            <a:r>
              <a:rPr lang="en-US" altLang="en-US" baseline="0" dirty="0">
                <a:latin typeface="Arial" panose="020B0604020202020204" pitchFamily="34" charset="0"/>
              </a:rPr>
              <a:t>External content for 20% of clients.</a:t>
            </a:r>
          </a:p>
          <a:p>
            <a:pPr eaLnBrk="1" hangingPunct="1"/>
            <a:endParaRPr lang="en-US" altLang="en-US" baseline="0" dirty="0">
              <a:latin typeface="Arial" panose="020B0604020202020204" pitchFamily="34" charset="0"/>
            </a:endParaRPr>
          </a:p>
          <a:p>
            <a:pPr eaLnBrk="1" hangingPunct="1"/>
            <a:r>
              <a:rPr lang="en-US" altLang="en-US" baseline="0" dirty="0">
                <a:latin typeface="Arial" panose="020B0604020202020204" pitchFamily="34" charset="0"/>
              </a:rPr>
              <a:t>What accounts pulled for acct profile section? And what pulled for consolidated?</a:t>
            </a:r>
          </a:p>
          <a:p>
            <a:pPr eaLnBrk="1" hangingPunct="1"/>
            <a:r>
              <a:rPr lang="en-US" altLang="en-US" baseline="0" dirty="0">
                <a:latin typeface="Arial" panose="020B0604020202020204" pitchFamily="34" charset="0"/>
              </a:rPr>
              <a:t>Reorder functionality for sections. </a:t>
            </a:r>
          </a:p>
          <a:p>
            <a:pPr eaLnBrk="1" hangingPunct="1"/>
            <a:r>
              <a:rPr lang="en-US" altLang="en-US" baseline="0" dirty="0">
                <a:latin typeface="Arial" panose="020B0604020202020204" pitchFamily="34" charset="0"/>
              </a:rPr>
              <a:t>One account or consolidated?</a:t>
            </a:r>
          </a:p>
          <a:p>
            <a:pPr eaLnBrk="1" hangingPunct="1"/>
            <a:r>
              <a:rPr lang="en-US" altLang="en-US" baseline="0" dirty="0">
                <a:latin typeface="Arial" panose="020B0604020202020204" pitchFamily="34" charset="0"/>
              </a:rPr>
              <a:t>Account profile has full amount of accounts.</a:t>
            </a:r>
          </a:p>
          <a:p>
            <a:pPr eaLnBrk="1" hangingPunct="1"/>
            <a:endParaRPr lang="en-US" altLang="en-US" baseline="0" dirty="0">
              <a:latin typeface="Arial" panose="020B0604020202020204" pitchFamily="34" charset="0"/>
            </a:endParaRPr>
          </a:p>
          <a:p>
            <a:pPr eaLnBrk="1" hangingPunct="1"/>
            <a:r>
              <a:rPr lang="en-US" altLang="en-US" baseline="0" dirty="0">
                <a:latin typeface="Arial" panose="020B0604020202020204" pitchFamily="34" charset="0"/>
              </a:rPr>
              <a:t>Client Name/household ID can be provided.</a:t>
            </a:r>
          </a:p>
          <a:p>
            <a:pPr eaLnBrk="1" hangingPunct="1"/>
            <a:r>
              <a:rPr lang="en-US" altLang="en-US" baseline="0" dirty="0">
                <a:latin typeface="Arial" panose="020B0604020202020204" pitchFamily="34" charset="0"/>
              </a:rPr>
              <a:t>On off filter for accts that have been open/closed</a:t>
            </a:r>
          </a:p>
          <a:p>
            <a:pPr eaLnBrk="1" hangingPunct="1"/>
            <a:endParaRPr lang="en-US" altLang="en-US" baseline="0" dirty="0">
              <a:latin typeface="Arial" panose="020B0604020202020204" pitchFamily="34" charset="0"/>
            </a:endParaRPr>
          </a:p>
          <a:p>
            <a:pPr eaLnBrk="1" hangingPunct="1"/>
            <a:r>
              <a:rPr lang="en-US" altLang="en-US" baseline="0" dirty="0">
                <a:latin typeface="Arial" panose="020B0604020202020204" pitchFamily="34" charset="0"/>
              </a:rPr>
              <a:t>Client Name Code column will filter list of accounts</a:t>
            </a:r>
          </a:p>
          <a:p>
            <a:pPr eaLnBrk="1" hangingPunct="1"/>
            <a:endParaRPr lang="en-US" altLang="en-US" baseline="0" dirty="0">
              <a:latin typeface="Arial" panose="020B0604020202020204" pitchFamily="34" charset="0"/>
            </a:endParaRPr>
          </a:p>
          <a:p>
            <a:pPr eaLnBrk="1" hangingPunct="1"/>
            <a:r>
              <a:rPr lang="en-US" altLang="en-US" baseline="0" dirty="0">
                <a:latin typeface="Arial" panose="020B0604020202020204" pitchFamily="34" charset="0"/>
              </a:rPr>
              <a:t>Default everything on.</a:t>
            </a:r>
          </a:p>
          <a:p>
            <a:pPr eaLnBrk="1" hangingPunct="1"/>
            <a:r>
              <a:rPr lang="en-US" altLang="en-US" baseline="0" dirty="0">
                <a:latin typeface="Arial" panose="020B0604020202020204" pitchFamily="34" charset="0"/>
              </a:rPr>
              <a:t>Give option of Standard or Consolidated.</a:t>
            </a:r>
          </a:p>
          <a:p>
            <a:pPr eaLnBrk="1" hangingPunct="1"/>
            <a:r>
              <a:rPr lang="en-US" altLang="en-US" baseline="0" dirty="0">
                <a:latin typeface="Arial" panose="020B0604020202020204" pitchFamily="34" charset="0"/>
              </a:rPr>
              <a:t>Default to Standard.</a:t>
            </a:r>
          </a:p>
          <a:p>
            <a:pPr eaLnBrk="1" hangingPunct="1"/>
            <a:endParaRPr lang="en-US" altLang="en-US" baseline="0"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732059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0325" y="722313"/>
            <a:ext cx="4654550" cy="35972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E6B8027-F734-4E98-ABEF-B9E4FA10BEA2}" type="slidenum">
              <a:rPr lang="en-US" altLang="en-US" smtClean="0"/>
              <a:pPr/>
              <a:t>10</a:t>
            </a:fld>
            <a:endParaRPr lang="en-US" altLang="en-US"/>
          </a:p>
        </p:txBody>
      </p:sp>
    </p:spTree>
    <p:extLst>
      <p:ext uri="{BB962C8B-B14F-4D97-AF65-F5344CB8AC3E}">
        <p14:creationId xmlns:p14="http://schemas.microsoft.com/office/powerpoint/2010/main" val="2911752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6B8027-F734-4E98-ABEF-B9E4FA10BEA2}" type="slidenum">
              <a:rPr lang="en-US" altLang="en-US" smtClean="0"/>
              <a:pPr/>
              <a:t>11</a:t>
            </a:fld>
            <a:endParaRPr lang="en-US" altLang="en-US"/>
          </a:p>
        </p:txBody>
      </p:sp>
    </p:spTree>
    <p:extLst>
      <p:ext uri="{BB962C8B-B14F-4D97-AF65-F5344CB8AC3E}">
        <p14:creationId xmlns:p14="http://schemas.microsoft.com/office/powerpoint/2010/main" val="511992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0325" y="722313"/>
            <a:ext cx="4654550" cy="3597275"/>
          </a:xfrm>
        </p:spPr>
      </p:sp>
      <p:sp>
        <p:nvSpPr>
          <p:cNvPr id="3" name="Notes Placeholder 2"/>
          <p:cNvSpPr>
            <a:spLocks noGrp="1"/>
          </p:cNvSpPr>
          <p:nvPr>
            <p:ph type="body" idx="1"/>
          </p:nvPr>
        </p:nvSpPr>
        <p:spPr/>
        <p:txBody>
          <a:bodyPr/>
          <a:lstStyle/>
          <a:p>
            <a:r>
              <a:rPr lang="en-US" dirty="0" err="1"/>
              <a:t>QuarterlyPackage_DurationDistributionVsTime</a:t>
            </a:r>
            <a:endParaRPr lang="en-US" dirty="0"/>
          </a:p>
          <a:p>
            <a:endParaRPr lang="en-US" dirty="0"/>
          </a:p>
          <a:p>
            <a:r>
              <a:rPr lang="en-US" dirty="0"/>
              <a:t>Get</a:t>
            </a:r>
            <a:r>
              <a:rPr lang="en-US" baseline="0" dirty="0"/>
              <a:t> Total Value of Date To and Total Value of Date From</a:t>
            </a:r>
          </a:p>
          <a:p>
            <a:r>
              <a:rPr lang="en-US" baseline="0" dirty="0"/>
              <a:t>Divide each value by total value to get Percentage.</a:t>
            </a:r>
            <a:endParaRPr lang="en-US" dirty="0"/>
          </a:p>
        </p:txBody>
      </p:sp>
      <p:sp>
        <p:nvSpPr>
          <p:cNvPr id="4" name="Slide Number Placeholder 3"/>
          <p:cNvSpPr>
            <a:spLocks noGrp="1"/>
          </p:cNvSpPr>
          <p:nvPr>
            <p:ph type="sldNum" sz="quarter" idx="10"/>
          </p:nvPr>
        </p:nvSpPr>
        <p:spPr/>
        <p:txBody>
          <a:bodyPr/>
          <a:lstStyle/>
          <a:p>
            <a:fld id="{3E6B8027-F734-4E98-ABEF-B9E4FA10BEA2}" type="slidenum">
              <a:rPr lang="en-US" altLang="en-US" smtClean="0"/>
              <a:pPr/>
              <a:t>12</a:t>
            </a:fld>
            <a:endParaRPr lang="en-US" altLang="en-US"/>
          </a:p>
        </p:txBody>
      </p:sp>
    </p:spTree>
    <p:extLst>
      <p:ext uri="{BB962C8B-B14F-4D97-AF65-F5344CB8AC3E}">
        <p14:creationId xmlns:p14="http://schemas.microsoft.com/office/powerpoint/2010/main" val="1224176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0325" y="722313"/>
            <a:ext cx="4654550" cy="3597275"/>
          </a:xfrm>
        </p:spPr>
      </p:sp>
      <p:sp>
        <p:nvSpPr>
          <p:cNvPr id="3" name="Notes Placeholder 2"/>
          <p:cNvSpPr>
            <a:spLocks noGrp="1"/>
          </p:cNvSpPr>
          <p:nvPr>
            <p:ph type="body" idx="1"/>
          </p:nvPr>
        </p:nvSpPr>
        <p:spPr/>
        <p:txBody>
          <a:bodyPr/>
          <a:lstStyle/>
          <a:p>
            <a:r>
              <a:rPr lang="en-US" dirty="0" err="1"/>
              <a:t>TransactionLedgerQuarterly</a:t>
            </a:r>
            <a:endParaRPr lang="en-US" dirty="0"/>
          </a:p>
          <a:p>
            <a:endParaRPr lang="en-US" dirty="0"/>
          </a:p>
          <a:p>
            <a:r>
              <a:rPr lang="en-US" dirty="0"/>
              <a:t>Dynamic</a:t>
            </a:r>
            <a:r>
              <a:rPr lang="en-US" baseline="0" dirty="0"/>
              <a:t> amount of pages based off data</a:t>
            </a:r>
          </a:p>
          <a:p>
            <a:endParaRPr lang="en-US" baseline="0" dirty="0"/>
          </a:p>
          <a:p>
            <a:r>
              <a:rPr lang="en-US" baseline="0" dirty="0"/>
              <a:t>Sec </a:t>
            </a:r>
            <a:r>
              <a:rPr lang="en-US" baseline="0" dirty="0" err="1"/>
              <a:t>Desc</a:t>
            </a:r>
            <a:r>
              <a:rPr lang="en-US" baseline="0" dirty="0"/>
              <a:t> = </a:t>
            </a:r>
          </a:p>
          <a:p>
            <a:r>
              <a:rPr lang="en-US" baseline="0" dirty="0" err="1"/>
              <a:t>Acq</a:t>
            </a:r>
            <a:r>
              <a:rPr lang="en-US" baseline="0" dirty="0"/>
              <a:t>/</a:t>
            </a:r>
            <a:r>
              <a:rPr lang="en-US" baseline="0" dirty="0" err="1"/>
              <a:t>Disp</a:t>
            </a:r>
            <a:r>
              <a:rPr lang="en-US" baseline="0" dirty="0"/>
              <a:t> Yield = If differs from 0 divide by 100, else leave blank</a:t>
            </a:r>
          </a:p>
          <a:p>
            <a:r>
              <a:rPr lang="en-US" baseline="0" dirty="0"/>
              <a:t>Total Amount = Principal + Interest + Trade Fee</a:t>
            </a:r>
          </a:p>
          <a:p>
            <a:r>
              <a:rPr lang="en-US" baseline="0" dirty="0"/>
              <a:t>Gain/Loss = Gain + Loss</a:t>
            </a:r>
          </a:p>
          <a:p>
            <a:endParaRPr lang="en-US" baseline="0" dirty="0"/>
          </a:p>
          <a:p>
            <a:endParaRPr lang="en-US" baseline="0" dirty="0"/>
          </a:p>
          <a:p>
            <a:r>
              <a:rPr lang="en-US" sz="1200" kern="1200" dirty="0">
                <a:solidFill>
                  <a:schemeClr val="tx1"/>
                </a:solidFill>
                <a:effectLst/>
                <a:latin typeface="Arial" charset="0"/>
                <a:ea typeface="+mn-ea"/>
                <a:cs typeface="+mn-cs"/>
              </a:rPr>
              <a:t>If(</a:t>
            </a:r>
            <a:r>
              <a:rPr lang="en-US" sz="1200" kern="1200" dirty="0" err="1">
                <a:solidFill>
                  <a:schemeClr val="tx1"/>
                </a:solidFill>
                <a:effectLst/>
                <a:latin typeface="Arial" charset="0"/>
                <a:ea typeface="+mn-ea"/>
                <a:cs typeface="+mn-cs"/>
              </a:rPr>
              <a:t>altdate</a:t>
            </a:r>
            <a:r>
              <a:rPr lang="en-US" sz="1200" kern="1200" dirty="0">
                <a:solidFill>
                  <a:schemeClr val="tx1"/>
                </a:solidFill>
                <a:effectLst/>
                <a:latin typeface="Arial" charset="0"/>
                <a:ea typeface="+mn-ea"/>
                <a:cs typeface="+mn-cs"/>
              </a:rPr>
              <a:t> = “#1/1/1900#”,””,</a:t>
            </a:r>
          </a:p>
          <a:p>
            <a:r>
              <a:rPr lang="en-US" sz="1200" kern="1200" dirty="0">
                <a:solidFill>
                  <a:schemeClr val="tx1"/>
                </a:solidFill>
                <a:effectLst/>
                <a:latin typeface="Arial" charset="0"/>
                <a:ea typeface="+mn-ea"/>
                <a:cs typeface="+mn-cs"/>
              </a:rPr>
              <a:t>If(</a:t>
            </a:r>
            <a:r>
              <a:rPr lang="en-US" sz="1200" kern="1200" dirty="0" err="1">
                <a:solidFill>
                  <a:schemeClr val="tx1"/>
                </a:solidFill>
                <a:effectLst/>
                <a:latin typeface="Arial" charset="0"/>
                <a:ea typeface="+mn-ea"/>
                <a:cs typeface="+mn-cs"/>
              </a:rPr>
              <a:t>altrate</a:t>
            </a:r>
            <a:r>
              <a:rPr lang="en-US" sz="1200" kern="1200" dirty="0">
                <a:solidFill>
                  <a:schemeClr val="tx1"/>
                </a:solidFill>
                <a:effectLst/>
                <a:latin typeface="Arial" charset="0"/>
                <a:ea typeface="+mn-ea"/>
                <a:cs typeface="+mn-cs"/>
              </a:rPr>
              <a:t> value &gt; 0, enter to next line </a:t>
            </a:r>
          </a:p>
          <a:p>
            <a:r>
              <a:rPr lang="en-US" sz="1200" kern="1200" dirty="0">
                <a:solidFill>
                  <a:schemeClr val="tx1"/>
                </a:solidFill>
                <a:effectLst/>
                <a:latin typeface="Arial" charset="0"/>
                <a:ea typeface="+mn-ea"/>
                <a:cs typeface="+mn-cs"/>
              </a:rPr>
              <a:t>  If true = then enter to next line and include </a:t>
            </a:r>
            <a:r>
              <a:rPr lang="en-US" sz="1200" kern="1200" dirty="0" err="1">
                <a:solidFill>
                  <a:schemeClr val="tx1"/>
                </a:solidFill>
                <a:effectLst/>
                <a:latin typeface="Arial" charset="0"/>
                <a:ea typeface="+mn-ea"/>
                <a:cs typeface="+mn-cs"/>
              </a:rPr>
              <a:t>AltRate</a:t>
            </a:r>
            <a:r>
              <a:rPr lang="en-US" sz="1200" kern="1200" dirty="0">
                <a:solidFill>
                  <a:schemeClr val="tx1"/>
                </a:solidFill>
                <a:effectLst/>
                <a:latin typeface="Arial" charset="0"/>
                <a:ea typeface="+mn-ea"/>
                <a:cs typeface="+mn-cs"/>
              </a:rPr>
              <a:t> with </a:t>
            </a:r>
            <a:r>
              <a:rPr lang="en-US" sz="1200" kern="1200" dirty="0" err="1">
                <a:solidFill>
                  <a:schemeClr val="tx1"/>
                </a:solidFill>
                <a:effectLst/>
                <a:latin typeface="Arial" charset="0"/>
                <a:ea typeface="+mn-ea"/>
                <a:cs typeface="+mn-cs"/>
              </a:rPr>
              <a:t>Pct</a:t>
            </a:r>
            <a:r>
              <a:rPr lang="en-US" sz="1200" kern="1200" dirty="0">
                <a:solidFill>
                  <a:schemeClr val="tx1"/>
                </a:solidFill>
                <a:effectLst/>
                <a:latin typeface="Arial" charset="0"/>
                <a:ea typeface="+mn-ea"/>
                <a:cs typeface="+mn-cs"/>
              </a:rPr>
              <a:t> Sign, else “”</a:t>
            </a:r>
          </a:p>
          <a:p>
            <a:r>
              <a:rPr lang="en-US" sz="1200" kern="1200" dirty="0">
                <a:solidFill>
                  <a:schemeClr val="tx1"/>
                </a:solidFill>
                <a:effectLst/>
                <a:latin typeface="Arial" charset="0"/>
                <a:ea typeface="+mn-ea"/>
                <a:cs typeface="+mn-cs"/>
              </a:rPr>
              <a:t>ALWAYS Concatenate Due: </a:t>
            </a:r>
            <a:r>
              <a:rPr lang="en-US" sz="1200" kern="1200" dirty="0" err="1">
                <a:solidFill>
                  <a:schemeClr val="tx1"/>
                </a:solidFill>
                <a:effectLst/>
                <a:latin typeface="Arial" charset="0"/>
                <a:ea typeface="+mn-ea"/>
                <a:cs typeface="+mn-cs"/>
              </a:rPr>
              <a:t>AltDate</a:t>
            </a:r>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Due 1/1/1900 – do not show due date if it equals 1/1/1900</a:t>
            </a:r>
          </a:p>
          <a:p>
            <a:endParaRPr lang="en-US" baseline="0" dirty="0"/>
          </a:p>
        </p:txBody>
      </p:sp>
      <p:sp>
        <p:nvSpPr>
          <p:cNvPr id="4" name="Slide Number Placeholder 3"/>
          <p:cNvSpPr>
            <a:spLocks noGrp="1"/>
          </p:cNvSpPr>
          <p:nvPr>
            <p:ph type="sldNum" sz="quarter" idx="10"/>
          </p:nvPr>
        </p:nvSpPr>
        <p:spPr/>
        <p:txBody>
          <a:bodyPr/>
          <a:lstStyle/>
          <a:p>
            <a:fld id="{3E6B8027-F734-4E98-ABEF-B9E4FA10BEA2}" type="slidenum">
              <a:rPr lang="en-US" altLang="en-US" smtClean="0"/>
              <a:pPr/>
              <a:t>13</a:t>
            </a:fld>
            <a:endParaRPr lang="en-US" altLang="en-US"/>
          </a:p>
        </p:txBody>
      </p:sp>
    </p:spTree>
    <p:extLst>
      <p:ext uri="{BB962C8B-B14F-4D97-AF65-F5344CB8AC3E}">
        <p14:creationId xmlns:p14="http://schemas.microsoft.com/office/powerpoint/2010/main" val="3174463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0325" y="722313"/>
            <a:ext cx="4654550" cy="3597275"/>
          </a:xfrm>
        </p:spPr>
      </p:sp>
      <p:sp>
        <p:nvSpPr>
          <p:cNvPr id="3" name="Notes Placeholder 2"/>
          <p:cNvSpPr>
            <a:spLocks noGrp="1"/>
          </p:cNvSpPr>
          <p:nvPr>
            <p:ph type="body" idx="1"/>
          </p:nvPr>
        </p:nvSpPr>
        <p:spPr/>
        <p:txBody>
          <a:bodyPr/>
          <a:lstStyle/>
          <a:p>
            <a:r>
              <a:rPr lang="en-US" dirty="0" err="1"/>
              <a:t>TransactionLedgerQuarterly</a:t>
            </a:r>
            <a:endParaRPr lang="en-US" dirty="0"/>
          </a:p>
          <a:p>
            <a:endParaRPr lang="en-US" dirty="0"/>
          </a:p>
          <a:p>
            <a:r>
              <a:rPr lang="en-US" dirty="0"/>
              <a:t>Dynamic</a:t>
            </a:r>
            <a:r>
              <a:rPr lang="en-US" baseline="0" dirty="0"/>
              <a:t> amount of pages based off data</a:t>
            </a:r>
          </a:p>
          <a:p>
            <a:endParaRPr lang="en-US" baseline="0" dirty="0"/>
          </a:p>
          <a:p>
            <a:r>
              <a:rPr lang="en-US" baseline="0" dirty="0"/>
              <a:t>Sec </a:t>
            </a:r>
            <a:r>
              <a:rPr lang="en-US" baseline="0" dirty="0" err="1"/>
              <a:t>Desc</a:t>
            </a:r>
            <a:r>
              <a:rPr lang="en-US" baseline="0" dirty="0"/>
              <a:t> = </a:t>
            </a:r>
          </a:p>
          <a:p>
            <a:r>
              <a:rPr lang="en-US" baseline="0" dirty="0" err="1"/>
              <a:t>Acq</a:t>
            </a:r>
            <a:r>
              <a:rPr lang="en-US" baseline="0" dirty="0"/>
              <a:t>/</a:t>
            </a:r>
            <a:r>
              <a:rPr lang="en-US" baseline="0" dirty="0" err="1"/>
              <a:t>Disp</a:t>
            </a:r>
            <a:r>
              <a:rPr lang="en-US" baseline="0" dirty="0"/>
              <a:t> Yield = If differs from 0 divide by 100, else leave blank</a:t>
            </a:r>
          </a:p>
          <a:p>
            <a:r>
              <a:rPr lang="en-US" baseline="0" dirty="0"/>
              <a:t>Total Amount = Principal + Interest + Trade Fee</a:t>
            </a:r>
          </a:p>
          <a:p>
            <a:r>
              <a:rPr lang="en-US" baseline="0" dirty="0"/>
              <a:t>Gain/Loss = Gain + Loss</a:t>
            </a:r>
          </a:p>
          <a:p>
            <a:endParaRPr lang="en-US" baseline="0" dirty="0"/>
          </a:p>
          <a:p>
            <a:endParaRPr lang="en-US" baseline="0" dirty="0"/>
          </a:p>
          <a:p>
            <a:r>
              <a:rPr lang="en-US" sz="1200" kern="1200" dirty="0">
                <a:solidFill>
                  <a:schemeClr val="tx1"/>
                </a:solidFill>
                <a:effectLst/>
                <a:latin typeface="Arial" charset="0"/>
                <a:ea typeface="+mn-ea"/>
                <a:cs typeface="+mn-cs"/>
              </a:rPr>
              <a:t>If(</a:t>
            </a:r>
            <a:r>
              <a:rPr lang="en-US" sz="1200" kern="1200" dirty="0" err="1">
                <a:solidFill>
                  <a:schemeClr val="tx1"/>
                </a:solidFill>
                <a:effectLst/>
                <a:latin typeface="Arial" charset="0"/>
                <a:ea typeface="+mn-ea"/>
                <a:cs typeface="+mn-cs"/>
              </a:rPr>
              <a:t>altdate</a:t>
            </a:r>
            <a:r>
              <a:rPr lang="en-US" sz="1200" kern="1200" dirty="0">
                <a:solidFill>
                  <a:schemeClr val="tx1"/>
                </a:solidFill>
                <a:effectLst/>
                <a:latin typeface="Arial" charset="0"/>
                <a:ea typeface="+mn-ea"/>
                <a:cs typeface="+mn-cs"/>
              </a:rPr>
              <a:t> = “#1/1/1900#”,””,</a:t>
            </a:r>
          </a:p>
          <a:p>
            <a:r>
              <a:rPr lang="en-US" sz="1200" kern="1200" dirty="0">
                <a:solidFill>
                  <a:schemeClr val="tx1"/>
                </a:solidFill>
                <a:effectLst/>
                <a:latin typeface="Arial" charset="0"/>
                <a:ea typeface="+mn-ea"/>
                <a:cs typeface="+mn-cs"/>
              </a:rPr>
              <a:t>If(</a:t>
            </a:r>
            <a:r>
              <a:rPr lang="en-US" sz="1200" kern="1200" dirty="0" err="1">
                <a:solidFill>
                  <a:schemeClr val="tx1"/>
                </a:solidFill>
                <a:effectLst/>
                <a:latin typeface="Arial" charset="0"/>
                <a:ea typeface="+mn-ea"/>
                <a:cs typeface="+mn-cs"/>
              </a:rPr>
              <a:t>altrate</a:t>
            </a:r>
            <a:r>
              <a:rPr lang="en-US" sz="1200" kern="1200" dirty="0">
                <a:solidFill>
                  <a:schemeClr val="tx1"/>
                </a:solidFill>
                <a:effectLst/>
                <a:latin typeface="Arial" charset="0"/>
                <a:ea typeface="+mn-ea"/>
                <a:cs typeface="+mn-cs"/>
              </a:rPr>
              <a:t> value &gt; 0, enter to next line </a:t>
            </a:r>
          </a:p>
          <a:p>
            <a:r>
              <a:rPr lang="en-US" sz="1200" kern="1200" dirty="0">
                <a:solidFill>
                  <a:schemeClr val="tx1"/>
                </a:solidFill>
                <a:effectLst/>
                <a:latin typeface="Arial" charset="0"/>
                <a:ea typeface="+mn-ea"/>
                <a:cs typeface="+mn-cs"/>
              </a:rPr>
              <a:t>  If true = then enter to next line and include </a:t>
            </a:r>
            <a:r>
              <a:rPr lang="en-US" sz="1200" kern="1200" dirty="0" err="1">
                <a:solidFill>
                  <a:schemeClr val="tx1"/>
                </a:solidFill>
                <a:effectLst/>
                <a:latin typeface="Arial" charset="0"/>
                <a:ea typeface="+mn-ea"/>
                <a:cs typeface="+mn-cs"/>
              </a:rPr>
              <a:t>AltRate</a:t>
            </a:r>
            <a:r>
              <a:rPr lang="en-US" sz="1200" kern="1200" dirty="0">
                <a:solidFill>
                  <a:schemeClr val="tx1"/>
                </a:solidFill>
                <a:effectLst/>
                <a:latin typeface="Arial" charset="0"/>
                <a:ea typeface="+mn-ea"/>
                <a:cs typeface="+mn-cs"/>
              </a:rPr>
              <a:t> with </a:t>
            </a:r>
            <a:r>
              <a:rPr lang="en-US" sz="1200" kern="1200" dirty="0" err="1">
                <a:solidFill>
                  <a:schemeClr val="tx1"/>
                </a:solidFill>
                <a:effectLst/>
                <a:latin typeface="Arial" charset="0"/>
                <a:ea typeface="+mn-ea"/>
                <a:cs typeface="+mn-cs"/>
              </a:rPr>
              <a:t>Pct</a:t>
            </a:r>
            <a:r>
              <a:rPr lang="en-US" sz="1200" kern="1200" dirty="0">
                <a:solidFill>
                  <a:schemeClr val="tx1"/>
                </a:solidFill>
                <a:effectLst/>
                <a:latin typeface="Arial" charset="0"/>
                <a:ea typeface="+mn-ea"/>
                <a:cs typeface="+mn-cs"/>
              </a:rPr>
              <a:t> Sign, else “”</a:t>
            </a:r>
          </a:p>
          <a:p>
            <a:r>
              <a:rPr lang="en-US" sz="1200" kern="1200" dirty="0">
                <a:solidFill>
                  <a:schemeClr val="tx1"/>
                </a:solidFill>
                <a:effectLst/>
                <a:latin typeface="Arial" charset="0"/>
                <a:ea typeface="+mn-ea"/>
                <a:cs typeface="+mn-cs"/>
              </a:rPr>
              <a:t>ALWAYS Concatenate Due: </a:t>
            </a:r>
            <a:r>
              <a:rPr lang="en-US" sz="1200" kern="1200" dirty="0" err="1">
                <a:solidFill>
                  <a:schemeClr val="tx1"/>
                </a:solidFill>
                <a:effectLst/>
                <a:latin typeface="Arial" charset="0"/>
                <a:ea typeface="+mn-ea"/>
                <a:cs typeface="+mn-cs"/>
              </a:rPr>
              <a:t>AltDate</a:t>
            </a:r>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Due 1/1/1900 – do not show due date if it equals 1/1/1900</a:t>
            </a:r>
          </a:p>
          <a:p>
            <a:endParaRPr lang="en-US" baseline="0" dirty="0"/>
          </a:p>
        </p:txBody>
      </p:sp>
      <p:sp>
        <p:nvSpPr>
          <p:cNvPr id="4" name="Slide Number Placeholder 3"/>
          <p:cNvSpPr>
            <a:spLocks noGrp="1"/>
          </p:cNvSpPr>
          <p:nvPr>
            <p:ph type="sldNum" sz="quarter" idx="10"/>
          </p:nvPr>
        </p:nvSpPr>
        <p:spPr/>
        <p:txBody>
          <a:bodyPr/>
          <a:lstStyle/>
          <a:p>
            <a:fld id="{3E6B8027-F734-4E98-ABEF-B9E4FA10BEA2}" type="slidenum">
              <a:rPr lang="en-US" altLang="en-US" smtClean="0"/>
              <a:pPr/>
              <a:t>14</a:t>
            </a:fld>
            <a:endParaRPr lang="en-US" altLang="en-US"/>
          </a:p>
        </p:txBody>
      </p:sp>
    </p:spTree>
    <p:extLst>
      <p:ext uri="{BB962C8B-B14F-4D97-AF65-F5344CB8AC3E}">
        <p14:creationId xmlns:p14="http://schemas.microsoft.com/office/powerpoint/2010/main" val="3971630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panose="020B0604020202020204" pitchFamily="34" charset="0"/>
              </a:defRPr>
            </a:lvl1pPr>
            <a:lvl2pPr marL="742950" indent="-285750" defTabSz="912813" eaLnBrk="0" hangingPunct="0">
              <a:spcBef>
                <a:spcPct val="30000"/>
              </a:spcBef>
              <a:defRPr sz="1200">
                <a:solidFill>
                  <a:schemeClr val="tx1"/>
                </a:solidFill>
                <a:latin typeface="Arial" panose="020B0604020202020204" pitchFamily="34" charset="0"/>
              </a:defRPr>
            </a:lvl2pPr>
            <a:lvl3pPr marL="1143000" indent="-228600" defTabSz="912813" eaLnBrk="0" hangingPunct="0">
              <a:spcBef>
                <a:spcPct val="30000"/>
              </a:spcBef>
              <a:defRPr sz="1200">
                <a:solidFill>
                  <a:schemeClr val="tx1"/>
                </a:solidFill>
                <a:latin typeface="Arial" panose="020B0604020202020204" pitchFamily="34" charset="0"/>
              </a:defRPr>
            </a:lvl3pPr>
            <a:lvl4pPr marL="1600200" indent="-228600" defTabSz="912813" eaLnBrk="0" hangingPunct="0">
              <a:spcBef>
                <a:spcPct val="30000"/>
              </a:spcBef>
              <a:defRPr sz="1200">
                <a:solidFill>
                  <a:schemeClr val="tx1"/>
                </a:solidFill>
                <a:latin typeface="Arial" panose="020B0604020202020204" pitchFamily="34" charset="0"/>
              </a:defRPr>
            </a:lvl4pPr>
            <a:lvl5pPr marL="2057400" indent="-228600" defTabSz="912813" eaLnBrk="0" hangingPunct="0">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020ED05-0D4C-45F3-82E7-54BED4E42E6B}" type="slidenum">
              <a:rPr lang="en-US" altLang="en-US"/>
              <a:pPr eaLnBrk="1" hangingPunct="1">
                <a:spcBef>
                  <a:spcPct val="0"/>
                </a:spcBef>
              </a:pPr>
              <a:t>2</a:t>
            </a:fld>
            <a:endParaRPr lang="en-US" altLang="en-US"/>
          </a:p>
        </p:txBody>
      </p:sp>
      <p:sp>
        <p:nvSpPr>
          <p:cNvPr id="31747" name="Rectangle 2050"/>
          <p:cNvSpPr>
            <a:spLocks noGrp="1" noRot="1" noChangeAspect="1" noChangeArrowheads="1" noTextEdit="1"/>
          </p:cNvSpPr>
          <p:nvPr>
            <p:ph type="sldImg"/>
          </p:nvPr>
        </p:nvSpPr>
        <p:spPr>
          <a:xfrm>
            <a:off x="1330325" y="722313"/>
            <a:ext cx="4654550" cy="3597275"/>
          </a:xfrm>
          <a:ln/>
        </p:spPr>
      </p:sp>
      <p:sp>
        <p:nvSpPr>
          <p:cNvPr id="31748"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Make dynamic TOC</a:t>
            </a:r>
          </a:p>
        </p:txBody>
      </p:sp>
    </p:spTree>
    <p:extLst>
      <p:ext uri="{BB962C8B-B14F-4D97-AF65-F5344CB8AC3E}">
        <p14:creationId xmlns:p14="http://schemas.microsoft.com/office/powerpoint/2010/main" val="4018221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panose="020B0604020202020204" pitchFamily="34" charset="0"/>
              </a:defRPr>
            </a:lvl1pPr>
            <a:lvl2pPr marL="768350" indent="-295275" defTabSz="912813" eaLnBrk="0" hangingPunct="0">
              <a:spcBef>
                <a:spcPct val="30000"/>
              </a:spcBef>
              <a:defRPr sz="1200">
                <a:solidFill>
                  <a:schemeClr val="tx1"/>
                </a:solidFill>
                <a:latin typeface="Arial" panose="020B0604020202020204" pitchFamily="34" charset="0"/>
              </a:defRPr>
            </a:lvl2pPr>
            <a:lvl3pPr marL="1184275" indent="-234950" defTabSz="912813" eaLnBrk="0" hangingPunct="0">
              <a:spcBef>
                <a:spcPct val="30000"/>
              </a:spcBef>
              <a:defRPr sz="1200">
                <a:solidFill>
                  <a:schemeClr val="tx1"/>
                </a:solidFill>
                <a:latin typeface="Arial" panose="020B0604020202020204" pitchFamily="34" charset="0"/>
              </a:defRPr>
            </a:lvl3pPr>
            <a:lvl4pPr marL="1658938" indent="-234950" defTabSz="912813" eaLnBrk="0" hangingPunct="0">
              <a:spcBef>
                <a:spcPct val="30000"/>
              </a:spcBef>
              <a:defRPr sz="1200">
                <a:solidFill>
                  <a:schemeClr val="tx1"/>
                </a:solidFill>
                <a:latin typeface="Arial" panose="020B0604020202020204" pitchFamily="34" charset="0"/>
              </a:defRPr>
            </a:lvl4pPr>
            <a:lvl5pPr marL="2132013" indent="-234950" defTabSz="912813" eaLnBrk="0" hangingPunct="0">
              <a:spcBef>
                <a:spcPct val="30000"/>
              </a:spcBef>
              <a:defRPr sz="1200">
                <a:solidFill>
                  <a:schemeClr val="tx1"/>
                </a:solidFill>
                <a:latin typeface="Arial" panose="020B0604020202020204" pitchFamily="34" charset="0"/>
              </a:defRPr>
            </a:lvl5pPr>
            <a:lvl6pPr marL="2589213" indent="-234950" defTabSz="912813" eaLnBrk="0" fontAlgn="base" hangingPunct="0">
              <a:spcBef>
                <a:spcPct val="30000"/>
              </a:spcBef>
              <a:spcAft>
                <a:spcPct val="0"/>
              </a:spcAft>
              <a:defRPr sz="1200">
                <a:solidFill>
                  <a:schemeClr val="tx1"/>
                </a:solidFill>
                <a:latin typeface="Arial" panose="020B0604020202020204" pitchFamily="34" charset="0"/>
              </a:defRPr>
            </a:lvl6pPr>
            <a:lvl7pPr marL="3046413" indent="-234950" defTabSz="912813" eaLnBrk="0" fontAlgn="base" hangingPunct="0">
              <a:spcBef>
                <a:spcPct val="30000"/>
              </a:spcBef>
              <a:spcAft>
                <a:spcPct val="0"/>
              </a:spcAft>
              <a:defRPr sz="1200">
                <a:solidFill>
                  <a:schemeClr val="tx1"/>
                </a:solidFill>
                <a:latin typeface="Arial" panose="020B0604020202020204" pitchFamily="34" charset="0"/>
              </a:defRPr>
            </a:lvl7pPr>
            <a:lvl8pPr marL="3503613" indent="-234950" defTabSz="912813" eaLnBrk="0" fontAlgn="base" hangingPunct="0">
              <a:spcBef>
                <a:spcPct val="30000"/>
              </a:spcBef>
              <a:spcAft>
                <a:spcPct val="0"/>
              </a:spcAft>
              <a:defRPr sz="1200">
                <a:solidFill>
                  <a:schemeClr val="tx1"/>
                </a:solidFill>
                <a:latin typeface="Arial" panose="020B0604020202020204" pitchFamily="34" charset="0"/>
              </a:defRPr>
            </a:lvl8pPr>
            <a:lvl9pPr marL="3960813" indent="-234950" defTabSz="9128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90BB846-79F1-4D93-9F8B-DABAC0D381CE}" type="slidenum">
              <a:rPr lang="en-US" altLang="en-US" sz="1300"/>
              <a:pPr eaLnBrk="1" hangingPunct="1">
                <a:spcBef>
                  <a:spcPct val="0"/>
                </a:spcBef>
              </a:pPr>
              <a:t>3</a:t>
            </a:fld>
            <a:endParaRPr lang="en-US" altLang="en-US" sz="1300"/>
          </a:p>
        </p:txBody>
      </p:sp>
      <p:sp>
        <p:nvSpPr>
          <p:cNvPr id="32771" name="Rectangle 2"/>
          <p:cNvSpPr>
            <a:spLocks noGrp="1" noRot="1" noChangeAspect="1" noChangeArrowheads="1" noTextEdit="1"/>
          </p:cNvSpPr>
          <p:nvPr>
            <p:ph type="sldImg"/>
          </p:nvPr>
        </p:nvSpPr>
        <p:spPr>
          <a:xfrm>
            <a:off x="1330325" y="722313"/>
            <a:ext cx="4654550" cy="3597275"/>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Default all on in</a:t>
            </a:r>
            <a:r>
              <a:rPr lang="en-US" altLang="en-US" baseline="0" dirty="0">
                <a:latin typeface="Arial" panose="020B0604020202020204" pitchFamily="34" charset="0"/>
              </a:rPr>
              <a:t> this section. </a:t>
            </a:r>
          </a:p>
          <a:p>
            <a:pPr eaLnBrk="1" hangingPunct="1"/>
            <a:endParaRPr lang="en-US" altLang="en-US" baseline="0"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30673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A8628-15FF-45D0-9EF5-757377EB8A78}" type="slidenum">
              <a:rPr lang="en-US" smtClean="0"/>
              <a:t>4</a:t>
            </a:fld>
            <a:endParaRPr lang="en-US"/>
          </a:p>
        </p:txBody>
      </p:sp>
    </p:spTree>
    <p:extLst>
      <p:ext uri="{BB962C8B-B14F-4D97-AF65-F5344CB8AC3E}">
        <p14:creationId xmlns:p14="http://schemas.microsoft.com/office/powerpoint/2010/main" val="2010204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A8628-15FF-45D0-9EF5-757377EB8A78}" type="slidenum">
              <a:rPr lang="en-US" smtClean="0"/>
              <a:t>5</a:t>
            </a:fld>
            <a:endParaRPr lang="en-US"/>
          </a:p>
        </p:txBody>
      </p:sp>
    </p:spTree>
    <p:extLst>
      <p:ext uri="{BB962C8B-B14F-4D97-AF65-F5344CB8AC3E}">
        <p14:creationId xmlns:p14="http://schemas.microsoft.com/office/powerpoint/2010/main" val="1961666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3A8628-15FF-45D0-9EF5-757377EB8A78}" type="slidenum">
              <a:rPr lang="en-US" smtClean="0"/>
              <a:t>6</a:t>
            </a:fld>
            <a:endParaRPr lang="en-US"/>
          </a:p>
        </p:txBody>
      </p:sp>
    </p:spTree>
    <p:extLst>
      <p:ext uri="{BB962C8B-B14F-4D97-AF65-F5344CB8AC3E}">
        <p14:creationId xmlns:p14="http://schemas.microsoft.com/office/powerpoint/2010/main" val="1185552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panose="020B0604020202020204" pitchFamily="34" charset="0"/>
              </a:defRPr>
            </a:lvl1pPr>
            <a:lvl2pPr marL="742950" indent="-285750" defTabSz="912813" eaLnBrk="0" hangingPunct="0">
              <a:spcBef>
                <a:spcPct val="30000"/>
              </a:spcBef>
              <a:defRPr sz="1200">
                <a:solidFill>
                  <a:schemeClr val="tx1"/>
                </a:solidFill>
                <a:latin typeface="Arial" panose="020B0604020202020204" pitchFamily="34" charset="0"/>
              </a:defRPr>
            </a:lvl2pPr>
            <a:lvl3pPr marL="1143000" indent="-228600" defTabSz="912813" eaLnBrk="0" hangingPunct="0">
              <a:spcBef>
                <a:spcPct val="30000"/>
              </a:spcBef>
              <a:defRPr sz="1200">
                <a:solidFill>
                  <a:schemeClr val="tx1"/>
                </a:solidFill>
                <a:latin typeface="Arial" panose="020B0604020202020204" pitchFamily="34" charset="0"/>
              </a:defRPr>
            </a:lvl3pPr>
            <a:lvl4pPr marL="1600200" indent="-228600" defTabSz="912813" eaLnBrk="0" hangingPunct="0">
              <a:spcBef>
                <a:spcPct val="30000"/>
              </a:spcBef>
              <a:defRPr sz="1200">
                <a:solidFill>
                  <a:schemeClr val="tx1"/>
                </a:solidFill>
                <a:latin typeface="Arial" panose="020B0604020202020204" pitchFamily="34" charset="0"/>
              </a:defRPr>
            </a:lvl4pPr>
            <a:lvl5pPr marL="2057400" indent="-228600" defTabSz="912813" eaLnBrk="0" hangingPunct="0">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DE38347-C056-4A2C-871F-219D3EADE9DE}" type="slidenum">
              <a:rPr lang="en-US" altLang="en-US"/>
              <a:pPr eaLnBrk="1" hangingPunct="1">
                <a:spcBef>
                  <a:spcPct val="0"/>
                </a:spcBef>
              </a:pPr>
              <a:t>7</a:t>
            </a:fld>
            <a:endParaRPr lang="en-US" altLang="en-US"/>
          </a:p>
        </p:txBody>
      </p:sp>
      <p:sp>
        <p:nvSpPr>
          <p:cNvPr id="43011" name="Rectangle 3074"/>
          <p:cNvSpPr>
            <a:spLocks noGrp="1" noRot="1" noChangeAspect="1" noChangeArrowheads="1" noTextEdit="1"/>
          </p:cNvSpPr>
          <p:nvPr>
            <p:ph type="sldImg"/>
          </p:nvPr>
        </p:nvSpPr>
        <p:spPr>
          <a:xfrm>
            <a:off x="1330325" y="722313"/>
            <a:ext cx="4654550" cy="3597275"/>
          </a:xfrm>
          <a:ln/>
        </p:spPr>
      </p:sp>
      <p:sp>
        <p:nvSpPr>
          <p:cNvPr id="43012"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Need</a:t>
            </a:r>
            <a:r>
              <a:rPr lang="en-US" altLang="en-US" baseline="0" dirty="0">
                <a:latin typeface="Arial" panose="020B0604020202020204" pitchFamily="34" charset="0"/>
              </a:rPr>
              <a:t> option to select accounts to show in account profile. </a:t>
            </a:r>
            <a:endParaRPr lang="en-US" altLang="en-US" dirty="0">
              <a:latin typeface="Arial" panose="020B0604020202020204" pitchFamily="34" charset="0"/>
            </a:endParaRPr>
          </a:p>
        </p:txBody>
      </p:sp>
    </p:spTree>
    <p:extLst>
      <p:ext uri="{BB962C8B-B14F-4D97-AF65-F5344CB8AC3E}">
        <p14:creationId xmlns:p14="http://schemas.microsoft.com/office/powerpoint/2010/main" val="1195923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panose="020B0604020202020204" pitchFamily="34" charset="0"/>
              </a:defRPr>
            </a:lvl1pPr>
            <a:lvl2pPr marL="742950" indent="-285750" defTabSz="912813" eaLnBrk="0" hangingPunct="0">
              <a:spcBef>
                <a:spcPct val="30000"/>
              </a:spcBef>
              <a:defRPr sz="1200">
                <a:solidFill>
                  <a:schemeClr val="tx1"/>
                </a:solidFill>
                <a:latin typeface="Arial" panose="020B0604020202020204" pitchFamily="34" charset="0"/>
              </a:defRPr>
            </a:lvl2pPr>
            <a:lvl3pPr marL="1143000" indent="-228600" defTabSz="912813" eaLnBrk="0" hangingPunct="0">
              <a:spcBef>
                <a:spcPct val="30000"/>
              </a:spcBef>
              <a:defRPr sz="1200">
                <a:solidFill>
                  <a:schemeClr val="tx1"/>
                </a:solidFill>
                <a:latin typeface="Arial" panose="020B0604020202020204" pitchFamily="34" charset="0"/>
              </a:defRPr>
            </a:lvl3pPr>
            <a:lvl4pPr marL="1600200" indent="-228600" defTabSz="912813" eaLnBrk="0" hangingPunct="0">
              <a:spcBef>
                <a:spcPct val="30000"/>
              </a:spcBef>
              <a:defRPr sz="1200">
                <a:solidFill>
                  <a:schemeClr val="tx1"/>
                </a:solidFill>
                <a:latin typeface="Arial" panose="020B0604020202020204" pitchFamily="34" charset="0"/>
              </a:defRPr>
            </a:lvl4pPr>
            <a:lvl5pPr marL="2057400" indent="-228600" defTabSz="912813" eaLnBrk="0" hangingPunct="0">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04C90DA-511B-4BDD-B008-6242F2BF6C69}" type="slidenum">
              <a:rPr lang="en-US" altLang="en-US"/>
              <a:pPr eaLnBrk="1" hangingPunct="1">
                <a:spcBef>
                  <a:spcPct val="0"/>
                </a:spcBef>
              </a:pPr>
              <a:t>8</a:t>
            </a:fld>
            <a:endParaRPr lang="en-US" altLang="en-US"/>
          </a:p>
        </p:txBody>
      </p:sp>
      <p:sp>
        <p:nvSpPr>
          <p:cNvPr id="45059" name="Rectangle 2"/>
          <p:cNvSpPr>
            <a:spLocks noGrp="1" noRot="1" noChangeAspect="1" noChangeArrowheads="1" noTextEdit="1"/>
          </p:cNvSpPr>
          <p:nvPr>
            <p:ph type="sldImg"/>
          </p:nvPr>
        </p:nvSpPr>
        <p:spPr>
          <a:xfrm>
            <a:off x="1330325" y="722313"/>
            <a:ext cx="4654550" cy="3597275"/>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is currently in excel and manual process</a:t>
            </a:r>
            <a:r>
              <a:rPr lang="en-US" altLang="en-US" baseline="0" dirty="0">
                <a:latin typeface="Arial" panose="020B0604020202020204" pitchFamily="34" charset="0"/>
              </a:rPr>
              <a:t> each account has its own tab.</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Compliance</a:t>
            </a:r>
          </a:p>
        </p:txBody>
      </p:sp>
    </p:spTree>
    <p:extLst>
      <p:ext uri="{BB962C8B-B14F-4D97-AF65-F5344CB8AC3E}">
        <p14:creationId xmlns:p14="http://schemas.microsoft.com/office/powerpoint/2010/main" val="1146343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spcBef>
                <a:spcPct val="30000"/>
              </a:spcBef>
              <a:defRPr sz="1200">
                <a:solidFill>
                  <a:schemeClr val="tx1"/>
                </a:solidFill>
                <a:latin typeface="Arial" panose="020B0604020202020204" pitchFamily="34" charset="0"/>
              </a:defRPr>
            </a:lvl1pPr>
            <a:lvl2pPr marL="742950" indent="-285750" defTabSz="912813" eaLnBrk="0" hangingPunct="0">
              <a:spcBef>
                <a:spcPct val="30000"/>
              </a:spcBef>
              <a:defRPr sz="1200">
                <a:solidFill>
                  <a:schemeClr val="tx1"/>
                </a:solidFill>
                <a:latin typeface="Arial" panose="020B0604020202020204" pitchFamily="34" charset="0"/>
              </a:defRPr>
            </a:lvl2pPr>
            <a:lvl3pPr marL="1143000" indent="-228600" defTabSz="912813" eaLnBrk="0" hangingPunct="0">
              <a:spcBef>
                <a:spcPct val="30000"/>
              </a:spcBef>
              <a:defRPr sz="1200">
                <a:solidFill>
                  <a:schemeClr val="tx1"/>
                </a:solidFill>
                <a:latin typeface="Arial" panose="020B0604020202020204" pitchFamily="34" charset="0"/>
              </a:defRPr>
            </a:lvl3pPr>
            <a:lvl4pPr marL="1600200" indent="-228600" defTabSz="912813" eaLnBrk="0" hangingPunct="0">
              <a:spcBef>
                <a:spcPct val="30000"/>
              </a:spcBef>
              <a:defRPr sz="1200">
                <a:solidFill>
                  <a:schemeClr val="tx1"/>
                </a:solidFill>
                <a:latin typeface="Arial" panose="020B0604020202020204" pitchFamily="34" charset="0"/>
              </a:defRPr>
            </a:lvl4pPr>
            <a:lvl5pPr marL="2057400" indent="-228600" defTabSz="912813" eaLnBrk="0" hangingPunct="0">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04C90DA-511B-4BDD-B008-6242F2BF6C69}" type="slidenum">
              <a:rPr lang="en-US" altLang="en-US"/>
              <a:pPr eaLnBrk="1" hangingPunct="1">
                <a:spcBef>
                  <a:spcPct val="0"/>
                </a:spcBef>
              </a:pPr>
              <a:t>9</a:t>
            </a:fld>
            <a:endParaRPr lang="en-US" altLang="en-US"/>
          </a:p>
        </p:txBody>
      </p:sp>
      <p:sp>
        <p:nvSpPr>
          <p:cNvPr id="45059" name="Rectangle 2"/>
          <p:cNvSpPr>
            <a:spLocks noGrp="1" noRot="1" noChangeAspect="1" noChangeArrowheads="1" noTextEdit="1"/>
          </p:cNvSpPr>
          <p:nvPr>
            <p:ph type="sldImg"/>
          </p:nvPr>
        </p:nvSpPr>
        <p:spPr>
          <a:xfrm>
            <a:off x="1330325" y="722313"/>
            <a:ext cx="4654550" cy="3597275"/>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is currently in excel and manual process</a:t>
            </a:r>
            <a:r>
              <a:rPr lang="en-US" altLang="en-US" baseline="0" dirty="0">
                <a:latin typeface="Arial" panose="020B0604020202020204" pitchFamily="34" charset="0"/>
              </a:rPr>
              <a:t> each account has its own tab.</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Compliance</a:t>
            </a:r>
          </a:p>
        </p:txBody>
      </p:sp>
    </p:spTree>
    <p:extLst>
      <p:ext uri="{BB962C8B-B14F-4D97-AF65-F5344CB8AC3E}">
        <p14:creationId xmlns:p14="http://schemas.microsoft.com/office/powerpoint/2010/main" val="27893189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dat"/><Relationship Id="rId2" Type="http://schemas.openxmlformats.org/officeDocument/2006/relationships/image" Target="../media/image2.bin"/><Relationship Id="rId1" Type="http://schemas.openxmlformats.org/officeDocument/2006/relationships/slideMaster" Target="../slideMasters/slideMaster1.xml"/><Relationship Id="rId4" Type="http://schemas.openxmlformats.org/officeDocument/2006/relationships/image" Target="../media/image3.bin"/></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image" Target="../media/image4.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image" Target="../media/image4.bin"/><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image" Target="../media/image4.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image" Target="../media/image4.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image" Target="../media/image4.bin"/><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image" Target="../media/image4.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9779DC-AE20-4B64-A062-EE70AFF0D971}"/>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69" t="38863" r="69" b="1"/>
          <a:stretch/>
        </p:blipFill>
        <p:spPr>
          <a:xfrm>
            <a:off x="0" y="5715003"/>
            <a:ext cx="10058400" cy="2057396"/>
          </a:xfrm>
          <a:prstGeom prst="rect">
            <a:avLst/>
          </a:prstGeom>
        </p:spPr>
      </p:pic>
      <p:pic>
        <p:nvPicPr>
          <p:cNvPr id="12" name="Picture 11">
            <a:extLst>
              <a:ext uri="{FF2B5EF4-FFF2-40B4-BE49-F238E27FC236}">
                <a16:creationId xmlns:a16="http://schemas.microsoft.com/office/drawing/2014/main" id="{F3884C4C-B8AD-4D2B-BF0F-6177F94C5E9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86600" y="314736"/>
            <a:ext cx="2728570" cy="504749"/>
          </a:xfrm>
          <a:prstGeom prst="rect">
            <a:avLst/>
          </a:prstGeom>
        </p:spPr>
      </p:pic>
      <p:cxnSp>
        <p:nvCxnSpPr>
          <p:cNvPr id="13" name="Straight Connector 12">
            <a:extLst>
              <a:ext uri="{FF2B5EF4-FFF2-40B4-BE49-F238E27FC236}">
                <a16:creationId xmlns:a16="http://schemas.microsoft.com/office/drawing/2014/main" id="{93E6ED17-626D-41BF-80C9-78A3C3AB8029}"/>
              </a:ext>
            </a:extLst>
          </p:cNvPr>
          <p:cNvCxnSpPr/>
          <p:nvPr userDrawn="1"/>
        </p:nvCxnSpPr>
        <p:spPr>
          <a:xfrm>
            <a:off x="0" y="5715000"/>
            <a:ext cx="10058400" cy="0"/>
          </a:xfrm>
          <a:prstGeom prst="line">
            <a:avLst/>
          </a:prstGeom>
          <a:ln w="38100">
            <a:solidFill>
              <a:srgbClr val="6A8E7D"/>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EEFA59D-68AA-4F3E-98B7-4F4B6D046E84}"/>
              </a:ext>
            </a:extLst>
          </p:cNvPr>
          <p:cNvSpPr txBox="1"/>
          <p:nvPr userDrawn="1"/>
        </p:nvSpPr>
        <p:spPr>
          <a:xfrm>
            <a:off x="0" y="5116218"/>
            <a:ext cx="10058400" cy="276999"/>
          </a:xfrm>
          <a:prstGeom prst="rect">
            <a:avLst/>
          </a:prstGeom>
          <a:noFill/>
        </p:spPr>
        <p:txBody>
          <a:bodyPr wrap="square" rtlCol="0">
            <a:spAutoFit/>
          </a:bodyPr>
          <a:lstStyle/>
          <a:p>
            <a:pPr algn="ctr"/>
            <a:r>
              <a:rPr lang="en-US" sz="1200" b="0" spc="0" baseline="0" dirty="0">
                <a:solidFill>
                  <a:schemeClr val="tx1">
                    <a:lumMod val="75000"/>
                    <a:lumOff val="25000"/>
                  </a:schemeClr>
                </a:solidFill>
                <a:latin typeface="Century Gothic" panose="020B0502020202020204" pitchFamily="34" charset="0"/>
              </a:rPr>
              <a:t>CHANDLER ASSET MANAGEMENT, INC. | 800.317.4747 | www.chandlerasset.com</a:t>
            </a:r>
          </a:p>
        </p:txBody>
      </p:sp>
      <p:sp>
        <p:nvSpPr>
          <p:cNvPr id="16" name="TextBox 15">
            <a:extLst>
              <a:ext uri="{FF2B5EF4-FFF2-40B4-BE49-F238E27FC236}">
                <a16:creationId xmlns:a16="http://schemas.microsoft.com/office/drawing/2014/main" id="{5AA20F39-4032-43AA-A38A-B960C9294723}"/>
              </a:ext>
            </a:extLst>
          </p:cNvPr>
          <p:cNvSpPr txBox="1"/>
          <p:nvPr userDrawn="1"/>
        </p:nvSpPr>
        <p:spPr>
          <a:xfrm>
            <a:off x="298649" y="428611"/>
            <a:ext cx="3352800" cy="307777"/>
          </a:xfrm>
          <a:prstGeom prst="rect">
            <a:avLst/>
          </a:prstGeom>
          <a:noFill/>
        </p:spPr>
        <p:txBody>
          <a:bodyPr wrap="square" rtlCol="0">
            <a:spAutoFit/>
          </a:bodyPr>
          <a:lstStyle/>
          <a:p>
            <a:r>
              <a:rPr lang="en-US" sz="1400" b="0" dirty="0">
                <a:solidFill>
                  <a:schemeClr val="tx1">
                    <a:lumMod val="75000"/>
                    <a:lumOff val="25000"/>
                  </a:schemeClr>
                </a:solidFill>
                <a:latin typeface="Century Gothic" panose="020B0502020202020204" pitchFamily="34" charset="0"/>
              </a:rPr>
              <a:t>INVESTMENT</a:t>
            </a:r>
            <a:r>
              <a:rPr lang="en-US" sz="1400" b="0" baseline="0" dirty="0">
                <a:solidFill>
                  <a:schemeClr val="tx1">
                    <a:lumMod val="75000"/>
                    <a:lumOff val="25000"/>
                  </a:schemeClr>
                </a:solidFill>
                <a:latin typeface="Century Gothic" panose="020B0502020202020204" pitchFamily="34" charset="0"/>
              </a:rPr>
              <a:t> REPORT</a:t>
            </a:r>
            <a:endParaRPr lang="en-US" sz="1400" b="0" dirty="0">
              <a:solidFill>
                <a:schemeClr val="tx1">
                  <a:lumMod val="75000"/>
                  <a:lumOff val="25000"/>
                </a:schemeClr>
              </a:solidFill>
              <a:latin typeface="Century Gothic" panose="020B0502020202020204" pitchFamily="34" charset="0"/>
            </a:endParaRPr>
          </a:p>
        </p:txBody>
      </p:sp>
      <p:sp>
        <p:nvSpPr>
          <p:cNvPr id="11" name="Rectangle 10">
            <a:extLst>
              <a:ext uri="{FF2B5EF4-FFF2-40B4-BE49-F238E27FC236}">
                <a16:creationId xmlns:a16="http://schemas.microsoft.com/office/drawing/2014/main" id="{4527C49D-719A-42B9-B968-A33D91C04C39}"/>
              </a:ext>
            </a:extLst>
          </p:cNvPr>
          <p:cNvSpPr/>
          <p:nvPr userDrawn="1"/>
        </p:nvSpPr>
        <p:spPr>
          <a:xfrm>
            <a:off x="236742" y="424249"/>
            <a:ext cx="73152" cy="320040"/>
          </a:xfrm>
          <a:prstGeom prst="rect">
            <a:avLst/>
          </a:prstGeom>
          <a:solidFill>
            <a:srgbClr val="6A8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568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Divider">
    <p:spTree>
      <p:nvGrpSpPr>
        <p:cNvPr id="1" name=""/>
        <p:cNvGrpSpPr/>
        <p:nvPr/>
      </p:nvGrpSpPr>
      <p:grpSpPr>
        <a:xfrm>
          <a:off x="0" y="0"/>
          <a:ext cx="0" cy="0"/>
          <a:chOff x="0" y="0"/>
          <a:chExt cx="0" cy="0"/>
        </a:xfrm>
      </p:grpSpPr>
      <p:sp>
        <p:nvSpPr>
          <p:cNvPr id="16" name="TextBox 15"/>
          <p:cNvSpPr txBox="1"/>
          <p:nvPr userDrawn="1"/>
        </p:nvSpPr>
        <p:spPr>
          <a:xfrm>
            <a:off x="381000" y="3624136"/>
            <a:ext cx="1407515" cy="513747"/>
          </a:xfrm>
          <a:prstGeom prst="rect">
            <a:avLst/>
          </a:prstGeom>
          <a:noFill/>
        </p:spPr>
        <p:txBody>
          <a:bodyPr wrap="square" lIns="0" tIns="41029" rIns="82058" bIns="41029" rtlCol="0" anchor="ctr">
            <a:spAutoFit/>
          </a:bodyPr>
          <a:lstStyle/>
          <a:p>
            <a:pPr algn="r"/>
            <a:r>
              <a:rPr lang="en-US" sz="2800" b="0" dirty="0">
                <a:solidFill>
                  <a:schemeClr val="bg1"/>
                </a:solidFill>
                <a:latin typeface="Calibri" panose="020F0502020204030204" pitchFamily="34" charset="0"/>
                <a:cs typeface="Calibri" panose="020F0502020204030204" pitchFamily="34" charset="0"/>
              </a:rPr>
              <a:t>SECTION</a:t>
            </a:r>
          </a:p>
        </p:txBody>
      </p:sp>
      <p:sp>
        <p:nvSpPr>
          <p:cNvPr id="17" name="TextBox 16"/>
          <p:cNvSpPr txBox="1"/>
          <p:nvPr userDrawn="1"/>
        </p:nvSpPr>
        <p:spPr>
          <a:xfrm>
            <a:off x="2209799" y="3675735"/>
            <a:ext cx="456869" cy="420930"/>
          </a:xfrm>
          <a:prstGeom prst="rect">
            <a:avLst/>
          </a:prstGeom>
          <a:noFill/>
        </p:spPr>
        <p:txBody>
          <a:bodyPr wrap="square" lIns="0" tIns="41029" rIns="0" bIns="41029" rtlCol="0">
            <a:spAutoFit/>
          </a:bodyPr>
          <a:lstStyle/>
          <a:p>
            <a:pPr marL="0" marR="0" lvl="0" indent="0" algn="ctr" defTabSz="820583" rtl="0" eaLnBrk="1" fontAlgn="auto" latinLnBrk="0" hangingPunct="1">
              <a:lnSpc>
                <a:spcPct val="100000"/>
              </a:lnSpc>
              <a:spcBef>
                <a:spcPts val="0"/>
              </a:spcBef>
              <a:spcAft>
                <a:spcPts val="0"/>
              </a:spcAft>
              <a:buClrTx/>
              <a:buSzTx/>
              <a:buFontTx/>
              <a:buNone/>
              <a:tabLst/>
              <a:defRPr/>
            </a:pPr>
            <a:r>
              <a:rPr lang="en-US" sz="2200" dirty="0">
                <a:solidFill>
                  <a:schemeClr val="bg1"/>
                </a:solidFill>
              </a:rPr>
              <a:t>|</a:t>
            </a:r>
          </a:p>
        </p:txBody>
      </p:sp>
      <p:pic>
        <p:nvPicPr>
          <p:cNvPr id="2" name="Picture 1"/>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17266"/>
          <a:stretch/>
        </p:blipFill>
        <p:spPr>
          <a:xfrm>
            <a:off x="0" y="-23032"/>
            <a:ext cx="10030968" cy="7808081"/>
          </a:xfrm>
          <a:prstGeom prst="rect">
            <a:avLst/>
          </a:prstGeom>
        </p:spPr>
      </p:pic>
      <p:sp>
        <p:nvSpPr>
          <p:cNvPr id="8" name="Rectangle 7">
            <a:extLst>
              <a:ext uri="{FF2B5EF4-FFF2-40B4-BE49-F238E27FC236}">
                <a16:creationId xmlns:a16="http://schemas.microsoft.com/office/drawing/2014/main" id="{DF8CEB7A-48C5-4461-A76F-B897FEE2A89F}"/>
              </a:ext>
            </a:extLst>
          </p:cNvPr>
          <p:cNvSpPr/>
          <p:nvPr userDrawn="1"/>
        </p:nvSpPr>
        <p:spPr>
          <a:xfrm>
            <a:off x="3328416" y="-29029"/>
            <a:ext cx="6729984" cy="781407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endParaRPr lang="en-US" sz="3200" b="0" dirty="0">
              <a:solidFill>
                <a:srgbClr val="204A36"/>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1EE2C5A9-68C9-427E-883B-A2E65C58DD4A}"/>
              </a:ext>
            </a:extLst>
          </p:cNvPr>
          <p:cNvSpPr txBox="1"/>
          <p:nvPr userDrawn="1"/>
        </p:nvSpPr>
        <p:spPr>
          <a:xfrm>
            <a:off x="3415352" y="2608929"/>
            <a:ext cx="2015964" cy="2554545"/>
          </a:xfrm>
          <a:prstGeom prst="rect">
            <a:avLst/>
          </a:prstGeom>
          <a:noFill/>
        </p:spPr>
        <p:txBody>
          <a:bodyPr wrap="square" rtlCol="0" anchor="ctr">
            <a:spAutoFit/>
          </a:bodyPr>
          <a:lstStyle/>
          <a:p>
            <a:r>
              <a:rPr lang="en-US" sz="3200" b="0">
                <a:solidFill>
                  <a:srgbClr val="204A36"/>
                </a:solidFill>
                <a:latin typeface="Calibri" panose="020F0502020204030204" pitchFamily="34" charset="0"/>
                <a:cs typeface="Calibri" panose="020F0502020204030204" pitchFamily="34" charset="0"/>
              </a:rPr>
              <a:t>Section 6 </a:t>
            </a:r>
            <a:r>
              <a:rPr lang="en-US" sz="3200" b="0" dirty="0">
                <a:solidFill>
                  <a:srgbClr val="204A36"/>
                </a:solidFill>
                <a:latin typeface="Calibri" panose="020F0502020204030204" pitchFamily="34" charset="0"/>
                <a:cs typeface="Calibri" panose="020F0502020204030204" pitchFamily="34" charset="0"/>
              </a:rPr>
              <a:t>| </a:t>
            </a:r>
          </a:p>
        </p:txBody>
      </p:sp>
      <p:sp>
        <p:nvSpPr>
          <p:cNvPr id="12" name="Text Placeholder 11">
            <a:extLst>
              <a:ext uri="{FF2B5EF4-FFF2-40B4-BE49-F238E27FC236}">
                <a16:creationId xmlns:a16="http://schemas.microsoft.com/office/drawing/2014/main" id="{7E73C2FB-1C45-4882-A3DE-BA3741D1B9FE}"/>
              </a:ext>
            </a:extLst>
          </p:cNvPr>
          <p:cNvSpPr>
            <a:spLocks noGrp="1"/>
          </p:cNvSpPr>
          <p:nvPr>
            <p:ph type="body" sz="quarter" idx="10"/>
          </p:nvPr>
        </p:nvSpPr>
        <p:spPr>
          <a:xfrm>
            <a:off x="5431316" y="3605844"/>
            <a:ext cx="4396208" cy="584775"/>
          </a:xfrm>
        </p:spPr>
        <p:txBody>
          <a:bodyPr anchor="t" anchorCtr="0"/>
          <a:lstStyle>
            <a:lvl1pPr marL="0" indent="0">
              <a:buNone/>
              <a:defRPr sz="3200">
                <a:solidFill>
                  <a:srgbClr val="204A36"/>
                </a:solidFill>
              </a:defRPr>
            </a:lvl1pPr>
            <a:lvl2pPr marL="457200" indent="0">
              <a:buNone/>
              <a:defRPr/>
            </a:lvl2pPr>
          </a:lstStyle>
          <a:p>
            <a:pPr lvl="0"/>
            <a:r>
              <a:rPr lang="en-US" dirty="0"/>
              <a:t>Edit Master text styles</a:t>
            </a:r>
          </a:p>
        </p:txBody>
      </p:sp>
      <p:pic>
        <p:nvPicPr>
          <p:cNvPr id="9" name="Picture 8">
            <a:extLst>
              <a:ext uri="{FF2B5EF4-FFF2-40B4-BE49-F238E27FC236}">
                <a16:creationId xmlns:a16="http://schemas.microsoft.com/office/drawing/2014/main" id="{CEBF6DFF-38B6-41CC-81EB-B63425F96705}"/>
              </a:ext>
            </a:extLst>
          </p:cNvPr>
          <p:cNvPicPr>
            <a:picLocks/>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364744" y="7060064"/>
            <a:ext cx="466344" cy="256032"/>
          </a:xfrm>
          <a:prstGeom prst="rect">
            <a:avLst/>
          </a:prstGeom>
        </p:spPr>
      </p:pic>
    </p:spTree>
    <p:extLst>
      <p:ext uri="{BB962C8B-B14F-4D97-AF65-F5344CB8AC3E}">
        <p14:creationId xmlns:p14="http://schemas.microsoft.com/office/powerpoint/2010/main" val="3143562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EF6496F-71BC-99AD-ED28-FCCD57ADEE85}"/>
              </a:ext>
            </a:extLst>
          </p:cNvPr>
          <p:cNvSpPr>
            <a:spLocks noGrp="1"/>
          </p:cNvSpPr>
          <p:nvPr>
            <p:ph type="title"/>
          </p:nvPr>
        </p:nvSpPr>
        <p:spPr>
          <a:xfrm>
            <a:off x="482252" y="507930"/>
            <a:ext cx="4526280" cy="338328"/>
          </a:xfrm>
          <a:prstGeom prst="rect">
            <a:avLst/>
          </a:prstGeom>
        </p:spPr>
        <p:txBody>
          <a:bodyPr lIns="0" tIns="0" rIns="0" bIns="0"/>
          <a:lstStyle>
            <a:lvl1pPr>
              <a:lnSpc>
                <a:spcPct val="100000"/>
              </a:lnSpc>
              <a:defRPr sz="2050" b="0">
                <a:solidFill>
                  <a:schemeClr val="tx1">
                    <a:lumMod val="75000"/>
                    <a:lumOff val="2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209109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92BCCF-C7F8-44FE-9C8B-879B9C3B9870}"/>
              </a:ext>
            </a:extLst>
          </p:cNvPr>
          <p:cNvSpPr>
            <a:spLocks noGrp="1"/>
          </p:cNvSpPr>
          <p:nvPr>
            <p:ph type="title"/>
          </p:nvPr>
        </p:nvSpPr>
        <p:spPr>
          <a:xfrm>
            <a:off x="482252" y="507930"/>
            <a:ext cx="4526280" cy="338328"/>
          </a:xfrm>
          <a:prstGeom prst="rect">
            <a:avLst/>
          </a:prstGeom>
        </p:spPr>
        <p:txBody>
          <a:bodyPr lIns="0" tIns="0" rIns="0" bIns="0"/>
          <a:lstStyle>
            <a:lvl1pPr>
              <a:defRPr sz="2050" b="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120062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lianc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92BCCF-C7F8-44FE-9C8B-879B9C3B9870}"/>
              </a:ext>
            </a:extLst>
          </p:cNvPr>
          <p:cNvSpPr>
            <a:spLocks noGrp="1"/>
          </p:cNvSpPr>
          <p:nvPr>
            <p:ph type="title" hasCustomPrompt="1"/>
          </p:nvPr>
        </p:nvSpPr>
        <p:spPr>
          <a:xfrm>
            <a:off x="482252" y="507930"/>
            <a:ext cx="4526280" cy="338328"/>
          </a:xfrm>
          <a:prstGeom prst="rect">
            <a:avLst/>
          </a:prstGeom>
        </p:spPr>
        <p:txBody>
          <a:bodyPr lIns="0" tIns="0" rIns="0" bIns="0"/>
          <a:lstStyle>
            <a:lvl1pPr>
              <a:defRPr sz="2050" b="0">
                <a:solidFill>
                  <a:schemeClr val="tx1">
                    <a:lumMod val="75000"/>
                    <a:lumOff val="25000"/>
                  </a:schemeClr>
                </a:solidFill>
              </a:defRPr>
            </a:lvl1pPr>
          </a:lstStyle>
          <a:p>
            <a:r>
              <a:rPr lang="en-US" dirty="0"/>
              <a:t>Compliance</a:t>
            </a:r>
          </a:p>
        </p:txBody>
      </p:sp>
    </p:spTree>
    <p:extLst>
      <p:ext uri="{BB962C8B-B14F-4D97-AF65-F5344CB8AC3E}">
        <p14:creationId xmlns:p14="http://schemas.microsoft.com/office/powerpoint/2010/main" val="265699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header">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D422772-77B8-4B1F-9366-135ACC61C20F}"/>
              </a:ext>
            </a:extLst>
          </p:cNvPr>
          <p:cNvSpPr>
            <a:spLocks noGrp="1"/>
          </p:cNvSpPr>
          <p:nvPr>
            <p:ph type="body" sz="quarter" idx="10"/>
          </p:nvPr>
        </p:nvSpPr>
        <p:spPr>
          <a:xfrm>
            <a:off x="0" y="846258"/>
            <a:ext cx="10058400" cy="223590"/>
          </a:xfrm>
        </p:spPr>
        <p:txBody>
          <a:bodyPr lIns="0" tIns="0" rIns="0" bIns="0" anchor="t">
            <a:spAutoFit/>
          </a:bodyPr>
          <a:lstStyle>
            <a:lvl1pPr marL="0" indent="0" algn="ctr">
              <a:buNone/>
              <a:defRPr sz="1400" b="1">
                <a:solidFill>
                  <a:schemeClr val="tx1">
                    <a:lumMod val="75000"/>
                    <a:lumOff val="25000"/>
                  </a:schemeClr>
                </a:solidFill>
              </a:defRPr>
            </a:lvl1pPr>
            <a:lvl2pPr marL="457200" indent="0">
              <a:buNone/>
              <a:defRPr/>
            </a:lvl2pPr>
            <a:lvl3pPr marL="914400" indent="0">
              <a:buNone/>
              <a:defRPr/>
            </a:lvl3pPr>
            <a:lvl5pPr marL="1828800" indent="0">
              <a:buNone/>
              <a:defRPr/>
            </a:lvl5pPr>
          </a:lstStyle>
          <a:p>
            <a:pPr lvl="0"/>
            <a:r>
              <a:rPr lang="en-US" dirty="0"/>
              <a:t>Edit Master text styles</a:t>
            </a:r>
          </a:p>
        </p:txBody>
      </p:sp>
      <p:sp>
        <p:nvSpPr>
          <p:cNvPr id="5" name="Title 1">
            <a:extLst>
              <a:ext uri="{FF2B5EF4-FFF2-40B4-BE49-F238E27FC236}">
                <a16:creationId xmlns:a16="http://schemas.microsoft.com/office/drawing/2014/main" id="{0E92BCCF-C7F8-44FE-9C8B-879B9C3B9870}"/>
              </a:ext>
            </a:extLst>
          </p:cNvPr>
          <p:cNvSpPr>
            <a:spLocks noGrp="1"/>
          </p:cNvSpPr>
          <p:nvPr>
            <p:ph type="title"/>
          </p:nvPr>
        </p:nvSpPr>
        <p:spPr>
          <a:xfrm>
            <a:off x="482252" y="507930"/>
            <a:ext cx="4526280" cy="338328"/>
          </a:xfrm>
          <a:prstGeom prst="rect">
            <a:avLst/>
          </a:prstGeom>
        </p:spPr>
        <p:txBody>
          <a:bodyPr lIns="0" tIns="0" rIns="0" bIns="0"/>
          <a:lstStyle>
            <a:lvl1pPr>
              <a:defRPr sz="2050" b="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715306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831C97-FEC7-49D1-AB26-1E5E57A2CE54}"/>
              </a:ext>
            </a:extLst>
          </p:cNvPr>
          <p:cNvSpPr/>
          <p:nvPr userDrawn="1"/>
        </p:nvSpPr>
        <p:spPr bwMode="auto">
          <a:xfrm>
            <a:off x="0" y="6588690"/>
            <a:ext cx="10058400" cy="1206741"/>
          </a:xfrm>
          <a:prstGeom prst="rect">
            <a:avLst/>
          </a:prstGeom>
          <a:solidFill>
            <a:schemeClr val="bg1"/>
          </a:solidFill>
          <a:ln w="11176"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Frutiger 45" pitchFamily="34" charset="0"/>
            </a:endParaRPr>
          </a:p>
        </p:txBody>
      </p:sp>
      <p:sp>
        <p:nvSpPr>
          <p:cNvPr id="16" name="TextBox 15"/>
          <p:cNvSpPr txBox="1"/>
          <p:nvPr userDrawn="1"/>
        </p:nvSpPr>
        <p:spPr>
          <a:xfrm>
            <a:off x="381000" y="3624136"/>
            <a:ext cx="1407515" cy="513747"/>
          </a:xfrm>
          <a:prstGeom prst="rect">
            <a:avLst/>
          </a:prstGeom>
          <a:noFill/>
        </p:spPr>
        <p:txBody>
          <a:bodyPr wrap="square" lIns="0" tIns="41029" rIns="82058" bIns="41029" rtlCol="0" anchor="ctr">
            <a:spAutoFit/>
          </a:bodyPr>
          <a:lstStyle/>
          <a:p>
            <a:pPr algn="r"/>
            <a:r>
              <a:rPr lang="en-US" sz="2800" b="0" dirty="0">
                <a:solidFill>
                  <a:schemeClr val="bg1"/>
                </a:solidFill>
                <a:latin typeface="Calibri" panose="020F0502020204030204" pitchFamily="34" charset="0"/>
                <a:cs typeface="Calibri" panose="020F0502020204030204" pitchFamily="34" charset="0"/>
              </a:rPr>
              <a:t>SECTION</a:t>
            </a:r>
          </a:p>
        </p:txBody>
      </p:sp>
      <p:sp>
        <p:nvSpPr>
          <p:cNvPr id="17" name="TextBox 16"/>
          <p:cNvSpPr txBox="1"/>
          <p:nvPr userDrawn="1"/>
        </p:nvSpPr>
        <p:spPr>
          <a:xfrm>
            <a:off x="2209799" y="3675735"/>
            <a:ext cx="456869" cy="420930"/>
          </a:xfrm>
          <a:prstGeom prst="rect">
            <a:avLst/>
          </a:prstGeom>
          <a:noFill/>
        </p:spPr>
        <p:txBody>
          <a:bodyPr wrap="square" lIns="0" tIns="41029" rIns="0" bIns="41029" rtlCol="0">
            <a:spAutoFit/>
          </a:bodyPr>
          <a:lstStyle/>
          <a:p>
            <a:pPr marL="0" marR="0" lvl="0" indent="0" algn="ctr" defTabSz="820583" rtl="0" eaLnBrk="1" fontAlgn="auto" latinLnBrk="0" hangingPunct="1">
              <a:lnSpc>
                <a:spcPct val="100000"/>
              </a:lnSpc>
              <a:spcBef>
                <a:spcPts val="0"/>
              </a:spcBef>
              <a:spcAft>
                <a:spcPts val="0"/>
              </a:spcAft>
              <a:buClrTx/>
              <a:buSzTx/>
              <a:buFontTx/>
              <a:buNone/>
              <a:tabLst/>
              <a:defRPr/>
            </a:pPr>
            <a:r>
              <a:rPr lang="en-US" sz="2200" dirty="0">
                <a:solidFill>
                  <a:schemeClr val="bg1"/>
                </a:solidFill>
              </a:rPr>
              <a:t>|</a:t>
            </a:r>
          </a:p>
        </p:txBody>
      </p:sp>
      <p:pic>
        <p:nvPicPr>
          <p:cNvPr id="2" name="Picture 1"/>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17266"/>
          <a:stretch/>
        </p:blipFill>
        <p:spPr>
          <a:xfrm>
            <a:off x="0" y="-23032"/>
            <a:ext cx="10030968" cy="7808081"/>
          </a:xfrm>
          <a:prstGeom prst="rect">
            <a:avLst/>
          </a:prstGeom>
        </p:spPr>
      </p:pic>
      <p:sp>
        <p:nvSpPr>
          <p:cNvPr id="3" name="Rectangle 2"/>
          <p:cNvSpPr/>
          <p:nvPr userDrawn="1"/>
        </p:nvSpPr>
        <p:spPr>
          <a:xfrm>
            <a:off x="3332748" y="-25052"/>
            <a:ext cx="6725652" cy="781407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endParaRPr lang="en-US" sz="3200" b="0" dirty="0">
              <a:solidFill>
                <a:srgbClr val="204A36"/>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8A7B05CC-8D2D-41A9-8A2E-872204F96E00}"/>
              </a:ext>
            </a:extLst>
          </p:cNvPr>
          <p:cNvSpPr txBox="1"/>
          <p:nvPr userDrawn="1"/>
        </p:nvSpPr>
        <p:spPr>
          <a:xfrm>
            <a:off x="3415352" y="3593816"/>
            <a:ext cx="2015964" cy="584775"/>
          </a:xfrm>
          <a:prstGeom prst="rect">
            <a:avLst/>
          </a:prstGeom>
          <a:noFill/>
        </p:spPr>
        <p:txBody>
          <a:bodyPr wrap="square" rtlCol="0" anchor="ctr">
            <a:spAutoFit/>
          </a:bodyPr>
          <a:lstStyle/>
          <a:p>
            <a:r>
              <a:rPr lang="en-US" sz="3200" b="0" dirty="0">
                <a:solidFill>
                  <a:srgbClr val="204A36"/>
                </a:solidFill>
                <a:latin typeface="Calibri" panose="020F0502020204030204" pitchFamily="34" charset="0"/>
                <a:cs typeface="Calibri" panose="020F0502020204030204" pitchFamily="34" charset="0"/>
              </a:rPr>
              <a:t>Section 1 |</a:t>
            </a:r>
          </a:p>
        </p:txBody>
      </p:sp>
      <p:sp>
        <p:nvSpPr>
          <p:cNvPr id="12" name="Text Placeholder 11">
            <a:extLst>
              <a:ext uri="{FF2B5EF4-FFF2-40B4-BE49-F238E27FC236}">
                <a16:creationId xmlns:a16="http://schemas.microsoft.com/office/drawing/2014/main" id="{0731E780-60EE-4C2F-864D-76E009D9778A}"/>
              </a:ext>
            </a:extLst>
          </p:cNvPr>
          <p:cNvSpPr>
            <a:spLocks noGrp="1"/>
          </p:cNvSpPr>
          <p:nvPr>
            <p:ph type="body" sz="quarter" idx="10"/>
          </p:nvPr>
        </p:nvSpPr>
        <p:spPr>
          <a:xfrm>
            <a:off x="5431316" y="3605844"/>
            <a:ext cx="4396208" cy="584775"/>
          </a:xfrm>
        </p:spPr>
        <p:txBody>
          <a:bodyPr anchor="t" anchorCtr="0"/>
          <a:lstStyle>
            <a:lvl1pPr marL="0" indent="0">
              <a:buNone/>
              <a:defRPr sz="3200">
                <a:solidFill>
                  <a:srgbClr val="204A36"/>
                </a:solidFill>
              </a:defRPr>
            </a:lvl1pPr>
            <a:lvl2pPr marL="457200" indent="0">
              <a:buNone/>
              <a:defRPr/>
            </a:lvl2pPr>
          </a:lstStyle>
          <a:p>
            <a:pPr lvl="0"/>
            <a:r>
              <a:rPr lang="en-US" dirty="0"/>
              <a:t>Edit Master text styles</a:t>
            </a:r>
          </a:p>
        </p:txBody>
      </p:sp>
      <p:pic>
        <p:nvPicPr>
          <p:cNvPr id="10" name="Picture 9">
            <a:extLst>
              <a:ext uri="{FF2B5EF4-FFF2-40B4-BE49-F238E27FC236}">
                <a16:creationId xmlns:a16="http://schemas.microsoft.com/office/drawing/2014/main" id="{B6F38FFB-4EE2-4446-AE00-C4C5F6091AA7}"/>
              </a:ext>
            </a:extLst>
          </p:cNvPr>
          <p:cNvPicPr>
            <a:picLocks/>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364744" y="7060064"/>
            <a:ext cx="466344" cy="256032"/>
          </a:xfrm>
          <a:prstGeom prst="rect">
            <a:avLst/>
          </a:prstGeom>
        </p:spPr>
      </p:pic>
    </p:spTree>
    <p:extLst>
      <p:ext uri="{BB962C8B-B14F-4D97-AF65-F5344CB8AC3E}">
        <p14:creationId xmlns:p14="http://schemas.microsoft.com/office/powerpoint/2010/main" val="220769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8A3E05-ED5E-42C5-A5F2-8F8EAD417C80}"/>
              </a:ext>
            </a:extLst>
          </p:cNvPr>
          <p:cNvSpPr/>
          <p:nvPr userDrawn="1"/>
        </p:nvSpPr>
        <p:spPr>
          <a:xfrm>
            <a:off x="3415352" y="-29029"/>
            <a:ext cx="6615616" cy="781407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en-US" sz="3200" b="0" dirty="0">
                <a:solidFill>
                  <a:srgbClr val="204A36"/>
                </a:solidFill>
                <a:latin typeface="Calibri" panose="020F0502020204030204" pitchFamily="34" charset="0"/>
                <a:cs typeface="Calibri" panose="020F0502020204030204" pitchFamily="34" charset="0"/>
              </a:rPr>
              <a:t>Section 2|</a:t>
            </a:r>
          </a:p>
        </p:txBody>
      </p:sp>
      <p:sp>
        <p:nvSpPr>
          <p:cNvPr id="16" name="TextBox 15"/>
          <p:cNvSpPr txBox="1"/>
          <p:nvPr userDrawn="1"/>
        </p:nvSpPr>
        <p:spPr>
          <a:xfrm>
            <a:off x="381000" y="3624136"/>
            <a:ext cx="1407515" cy="513747"/>
          </a:xfrm>
          <a:prstGeom prst="rect">
            <a:avLst/>
          </a:prstGeom>
          <a:noFill/>
        </p:spPr>
        <p:txBody>
          <a:bodyPr wrap="square" lIns="0" tIns="41029" rIns="82058" bIns="41029" rtlCol="0" anchor="ctr">
            <a:spAutoFit/>
          </a:bodyPr>
          <a:lstStyle/>
          <a:p>
            <a:pPr algn="r"/>
            <a:r>
              <a:rPr lang="en-US" sz="2800" b="0" dirty="0">
                <a:solidFill>
                  <a:schemeClr val="bg1"/>
                </a:solidFill>
                <a:latin typeface="Calibri" panose="020F0502020204030204" pitchFamily="34" charset="0"/>
                <a:cs typeface="Calibri" panose="020F0502020204030204" pitchFamily="34" charset="0"/>
              </a:rPr>
              <a:t>SECTION</a:t>
            </a:r>
          </a:p>
        </p:txBody>
      </p:sp>
      <p:sp>
        <p:nvSpPr>
          <p:cNvPr id="17" name="TextBox 16"/>
          <p:cNvSpPr txBox="1"/>
          <p:nvPr userDrawn="1"/>
        </p:nvSpPr>
        <p:spPr>
          <a:xfrm>
            <a:off x="2209799" y="3675735"/>
            <a:ext cx="456869" cy="420930"/>
          </a:xfrm>
          <a:prstGeom prst="rect">
            <a:avLst/>
          </a:prstGeom>
          <a:noFill/>
        </p:spPr>
        <p:txBody>
          <a:bodyPr wrap="square" lIns="0" tIns="41029" rIns="0" bIns="41029" rtlCol="0">
            <a:spAutoFit/>
          </a:bodyPr>
          <a:lstStyle/>
          <a:p>
            <a:pPr marL="0" marR="0" lvl="0" indent="0" algn="ctr" defTabSz="820583" rtl="0" eaLnBrk="1" fontAlgn="auto" latinLnBrk="0" hangingPunct="1">
              <a:lnSpc>
                <a:spcPct val="100000"/>
              </a:lnSpc>
              <a:spcBef>
                <a:spcPts val="0"/>
              </a:spcBef>
              <a:spcAft>
                <a:spcPts val="0"/>
              </a:spcAft>
              <a:buClrTx/>
              <a:buSzTx/>
              <a:buFontTx/>
              <a:buNone/>
              <a:tabLst/>
              <a:defRPr/>
            </a:pPr>
            <a:r>
              <a:rPr lang="en-US" sz="2200" dirty="0">
                <a:solidFill>
                  <a:schemeClr val="bg1"/>
                </a:solidFill>
              </a:rPr>
              <a:t>|</a:t>
            </a:r>
          </a:p>
        </p:txBody>
      </p:sp>
      <p:pic>
        <p:nvPicPr>
          <p:cNvPr id="2" name="Picture 1"/>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17266"/>
          <a:stretch/>
        </p:blipFill>
        <p:spPr>
          <a:xfrm>
            <a:off x="0" y="-23032"/>
            <a:ext cx="10030968" cy="7808081"/>
          </a:xfrm>
          <a:prstGeom prst="rect">
            <a:avLst/>
          </a:prstGeom>
        </p:spPr>
      </p:pic>
      <p:sp>
        <p:nvSpPr>
          <p:cNvPr id="19" name="Rectangle 18">
            <a:extLst>
              <a:ext uri="{FF2B5EF4-FFF2-40B4-BE49-F238E27FC236}">
                <a16:creationId xmlns:a16="http://schemas.microsoft.com/office/drawing/2014/main" id="{5ADA2DB2-7179-4390-BFBA-DC23E1C0A3EA}"/>
              </a:ext>
            </a:extLst>
          </p:cNvPr>
          <p:cNvSpPr/>
          <p:nvPr userDrawn="1"/>
        </p:nvSpPr>
        <p:spPr>
          <a:xfrm>
            <a:off x="3328416" y="-29029"/>
            <a:ext cx="6729984" cy="781407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lnSpc>
                <a:spcPct val="150000"/>
              </a:lnSpc>
            </a:pPr>
            <a:endParaRPr lang="en-US" sz="3200" b="0" dirty="0">
              <a:solidFill>
                <a:srgbClr val="204A36"/>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FDAA1908-D90E-4CF8-A6E0-14D868542BC4}"/>
              </a:ext>
            </a:extLst>
          </p:cNvPr>
          <p:cNvSpPr txBox="1"/>
          <p:nvPr userDrawn="1"/>
        </p:nvSpPr>
        <p:spPr>
          <a:xfrm>
            <a:off x="3415352" y="3593814"/>
            <a:ext cx="2015964" cy="584775"/>
          </a:xfrm>
          <a:prstGeom prst="rect">
            <a:avLst/>
          </a:prstGeom>
          <a:noFill/>
        </p:spPr>
        <p:txBody>
          <a:bodyPr wrap="square" rtlCol="0" anchor="ctr">
            <a:spAutoFit/>
          </a:bodyPr>
          <a:lstStyle/>
          <a:p>
            <a:r>
              <a:rPr lang="en-US" sz="3200" b="0" dirty="0">
                <a:solidFill>
                  <a:srgbClr val="204A36"/>
                </a:solidFill>
                <a:latin typeface="Calibri" panose="020F0502020204030204" pitchFamily="34" charset="0"/>
                <a:cs typeface="Calibri" panose="020F0502020204030204" pitchFamily="34" charset="0"/>
              </a:rPr>
              <a:t>Section 2 |</a:t>
            </a:r>
          </a:p>
        </p:txBody>
      </p:sp>
      <p:sp>
        <p:nvSpPr>
          <p:cNvPr id="10" name="Text Placeholder 11">
            <a:extLst>
              <a:ext uri="{FF2B5EF4-FFF2-40B4-BE49-F238E27FC236}">
                <a16:creationId xmlns:a16="http://schemas.microsoft.com/office/drawing/2014/main" id="{C6CED5C2-435C-40D0-BDA1-F65B486F0B17}"/>
              </a:ext>
            </a:extLst>
          </p:cNvPr>
          <p:cNvSpPr>
            <a:spLocks noGrp="1"/>
          </p:cNvSpPr>
          <p:nvPr>
            <p:ph type="body" sz="quarter" idx="10"/>
          </p:nvPr>
        </p:nvSpPr>
        <p:spPr>
          <a:xfrm>
            <a:off x="5431316" y="3605844"/>
            <a:ext cx="4396208" cy="584775"/>
          </a:xfrm>
        </p:spPr>
        <p:txBody>
          <a:bodyPr anchor="t" anchorCtr="0"/>
          <a:lstStyle>
            <a:lvl1pPr marL="0" indent="0">
              <a:buNone/>
              <a:defRPr sz="3200">
                <a:solidFill>
                  <a:srgbClr val="204A36"/>
                </a:solidFill>
              </a:defRPr>
            </a:lvl1pPr>
            <a:lvl2pPr marL="457200" indent="0">
              <a:buNone/>
              <a:defRPr/>
            </a:lvl2pPr>
          </a:lstStyle>
          <a:p>
            <a:pPr lvl="0"/>
            <a:r>
              <a:rPr lang="en-US" dirty="0"/>
              <a:t>Edit Master text styles</a:t>
            </a:r>
          </a:p>
        </p:txBody>
      </p:sp>
      <p:pic>
        <p:nvPicPr>
          <p:cNvPr id="12" name="Picture 11">
            <a:extLst>
              <a:ext uri="{FF2B5EF4-FFF2-40B4-BE49-F238E27FC236}">
                <a16:creationId xmlns:a16="http://schemas.microsoft.com/office/drawing/2014/main" id="{04414E45-8298-430A-AC8B-DE0061BFA9B4}"/>
              </a:ext>
            </a:extLst>
          </p:cNvPr>
          <p:cNvPicPr>
            <a:picLocks/>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364744" y="7060064"/>
            <a:ext cx="466344" cy="256032"/>
          </a:xfrm>
          <a:prstGeom prst="rect">
            <a:avLst/>
          </a:prstGeom>
        </p:spPr>
      </p:pic>
    </p:spTree>
    <p:extLst>
      <p:ext uri="{BB962C8B-B14F-4D97-AF65-F5344CB8AC3E}">
        <p14:creationId xmlns:p14="http://schemas.microsoft.com/office/powerpoint/2010/main" val="2357559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Divider">
    <p:spTree>
      <p:nvGrpSpPr>
        <p:cNvPr id="1" name=""/>
        <p:cNvGrpSpPr/>
        <p:nvPr/>
      </p:nvGrpSpPr>
      <p:grpSpPr>
        <a:xfrm>
          <a:off x="0" y="0"/>
          <a:ext cx="0" cy="0"/>
          <a:chOff x="0" y="0"/>
          <a:chExt cx="0" cy="0"/>
        </a:xfrm>
      </p:grpSpPr>
      <p:sp>
        <p:nvSpPr>
          <p:cNvPr id="16" name="TextBox 15"/>
          <p:cNvSpPr txBox="1"/>
          <p:nvPr userDrawn="1"/>
        </p:nvSpPr>
        <p:spPr>
          <a:xfrm>
            <a:off x="381000" y="3624136"/>
            <a:ext cx="1407515" cy="513747"/>
          </a:xfrm>
          <a:prstGeom prst="rect">
            <a:avLst/>
          </a:prstGeom>
          <a:noFill/>
        </p:spPr>
        <p:txBody>
          <a:bodyPr wrap="square" lIns="0" tIns="41029" rIns="82058" bIns="41029" rtlCol="0" anchor="ctr">
            <a:spAutoFit/>
          </a:bodyPr>
          <a:lstStyle/>
          <a:p>
            <a:pPr algn="r"/>
            <a:r>
              <a:rPr lang="en-US" sz="2800" b="0" dirty="0">
                <a:solidFill>
                  <a:schemeClr val="bg1"/>
                </a:solidFill>
                <a:latin typeface="Calibri" panose="020F0502020204030204" pitchFamily="34" charset="0"/>
                <a:cs typeface="Calibri" panose="020F0502020204030204" pitchFamily="34" charset="0"/>
              </a:rPr>
              <a:t>SECTION</a:t>
            </a:r>
          </a:p>
        </p:txBody>
      </p:sp>
      <p:sp>
        <p:nvSpPr>
          <p:cNvPr id="17" name="TextBox 16"/>
          <p:cNvSpPr txBox="1"/>
          <p:nvPr userDrawn="1"/>
        </p:nvSpPr>
        <p:spPr>
          <a:xfrm>
            <a:off x="2209799" y="3675735"/>
            <a:ext cx="456869" cy="420930"/>
          </a:xfrm>
          <a:prstGeom prst="rect">
            <a:avLst/>
          </a:prstGeom>
          <a:noFill/>
        </p:spPr>
        <p:txBody>
          <a:bodyPr wrap="square" lIns="0" tIns="41029" rIns="0" bIns="41029" rtlCol="0">
            <a:spAutoFit/>
          </a:bodyPr>
          <a:lstStyle/>
          <a:p>
            <a:pPr marL="0" marR="0" lvl="0" indent="0" algn="ctr" defTabSz="820583" rtl="0" eaLnBrk="1" fontAlgn="auto" latinLnBrk="0" hangingPunct="1">
              <a:lnSpc>
                <a:spcPct val="100000"/>
              </a:lnSpc>
              <a:spcBef>
                <a:spcPts val="0"/>
              </a:spcBef>
              <a:spcAft>
                <a:spcPts val="0"/>
              </a:spcAft>
              <a:buClrTx/>
              <a:buSzTx/>
              <a:buFontTx/>
              <a:buNone/>
              <a:tabLst/>
              <a:defRPr/>
            </a:pPr>
            <a:r>
              <a:rPr lang="en-US" sz="2200" dirty="0">
                <a:solidFill>
                  <a:schemeClr val="bg1"/>
                </a:solidFill>
              </a:rPr>
              <a:t>|</a:t>
            </a:r>
          </a:p>
        </p:txBody>
      </p:sp>
      <p:pic>
        <p:nvPicPr>
          <p:cNvPr id="2" name="Picture 1"/>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17266"/>
          <a:stretch/>
        </p:blipFill>
        <p:spPr>
          <a:xfrm>
            <a:off x="0" y="-23032"/>
            <a:ext cx="10030968" cy="7808081"/>
          </a:xfrm>
          <a:prstGeom prst="rect">
            <a:avLst/>
          </a:prstGeom>
        </p:spPr>
      </p:pic>
      <p:sp>
        <p:nvSpPr>
          <p:cNvPr id="11" name="Rectangle 10">
            <a:extLst>
              <a:ext uri="{FF2B5EF4-FFF2-40B4-BE49-F238E27FC236}">
                <a16:creationId xmlns:a16="http://schemas.microsoft.com/office/drawing/2014/main" id="{FE10D57B-8118-4273-9BCB-1C1EE4B49877}"/>
              </a:ext>
            </a:extLst>
          </p:cNvPr>
          <p:cNvSpPr/>
          <p:nvPr userDrawn="1"/>
        </p:nvSpPr>
        <p:spPr>
          <a:xfrm>
            <a:off x="3328416" y="-29029"/>
            <a:ext cx="6729984" cy="781407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endParaRPr lang="en-US" sz="3200" b="0" dirty="0">
              <a:solidFill>
                <a:srgbClr val="204A36"/>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F3F6633-6E62-459C-A221-6C4A74F15AEF}"/>
              </a:ext>
            </a:extLst>
          </p:cNvPr>
          <p:cNvSpPr txBox="1"/>
          <p:nvPr userDrawn="1"/>
        </p:nvSpPr>
        <p:spPr>
          <a:xfrm>
            <a:off x="3415352" y="3593814"/>
            <a:ext cx="2015964" cy="584775"/>
          </a:xfrm>
          <a:prstGeom prst="rect">
            <a:avLst/>
          </a:prstGeom>
          <a:noFill/>
        </p:spPr>
        <p:txBody>
          <a:bodyPr wrap="square" rtlCol="0" anchor="ctr">
            <a:spAutoFit/>
          </a:bodyPr>
          <a:lstStyle/>
          <a:p>
            <a:r>
              <a:rPr lang="en-US" sz="3200" b="0" dirty="0">
                <a:solidFill>
                  <a:srgbClr val="204A36"/>
                </a:solidFill>
                <a:latin typeface="Calibri" panose="020F0502020204030204" pitchFamily="34" charset="0"/>
                <a:cs typeface="Calibri" panose="020F0502020204030204" pitchFamily="34" charset="0"/>
              </a:rPr>
              <a:t>Section 3 |</a:t>
            </a:r>
          </a:p>
        </p:txBody>
      </p:sp>
      <p:sp>
        <p:nvSpPr>
          <p:cNvPr id="9" name="Text Placeholder 11">
            <a:extLst>
              <a:ext uri="{FF2B5EF4-FFF2-40B4-BE49-F238E27FC236}">
                <a16:creationId xmlns:a16="http://schemas.microsoft.com/office/drawing/2014/main" id="{3C3A4352-188A-4B26-AA03-18E9BCF0F8A9}"/>
              </a:ext>
            </a:extLst>
          </p:cNvPr>
          <p:cNvSpPr>
            <a:spLocks noGrp="1"/>
          </p:cNvSpPr>
          <p:nvPr>
            <p:ph type="body" sz="quarter" idx="10"/>
          </p:nvPr>
        </p:nvSpPr>
        <p:spPr>
          <a:xfrm>
            <a:off x="5431316" y="3605844"/>
            <a:ext cx="4396208" cy="584775"/>
          </a:xfrm>
        </p:spPr>
        <p:txBody>
          <a:bodyPr anchor="t" anchorCtr="0">
            <a:spAutoFit/>
          </a:bodyPr>
          <a:lstStyle>
            <a:lvl1pPr marL="0" indent="0">
              <a:buNone/>
              <a:defRPr sz="3200">
                <a:solidFill>
                  <a:srgbClr val="204A36"/>
                </a:solidFill>
              </a:defRPr>
            </a:lvl1pPr>
            <a:lvl2pPr marL="457200" indent="0">
              <a:buNone/>
              <a:defRPr/>
            </a:lvl2pPr>
          </a:lstStyle>
          <a:p>
            <a:pPr lvl="0"/>
            <a:r>
              <a:rPr lang="en-US" dirty="0"/>
              <a:t>Edit Master text styles</a:t>
            </a:r>
          </a:p>
        </p:txBody>
      </p:sp>
      <p:pic>
        <p:nvPicPr>
          <p:cNvPr id="10" name="Picture 9">
            <a:extLst>
              <a:ext uri="{FF2B5EF4-FFF2-40B4-BE49-F238E27FC236}">
                <a16:creationId xmlns:a16="http://schemas.microsoft.com/office/drawing/2014/main" id="{85539372-0DE5-4419-A90E-C98045228E65}"/>
              </a:ext>
            </a:extLst>
          </p:cNvPr>
          <p:cNvPicPr>
            <a:picLocks/>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364744" y="7060064"/>
            <a:ext cx="466344" cy="256032"/>
          </a:xfrm>
          <a:prstGeom prst="rect">
            <a:avLst/>
          </a:prstGeom>
        </p:spPr>
      </p:pic>
    </p:spTree>
    <p:extLst>
      <p:ext uri="{BB962C8B-B14F-4D97-AF65-F5344CB8AC3E}">
        <p14:creationId xmlns:p14="http://schemas.microsoft.com/office/powerpoint/2010/main" val="3354279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ection Divider">
    <p:spTree>
      <p:nvGrpSpPr>
        <p:cNvPr id="1" name=""/>
        <p:cNvGrpSpPr/>
        <p:nvPr/>
      </p:nvGrpSpPr>
      <p:grpSpPr>
        <a:xfrm>
          <a:off x="0" y="0"/>
          <a:ext cx="0" cy="0"/>
          <a:chOff x="0" y="0"/>
          <a:chExt cx="0" cy="0"/>
        </a:xfrm>
      </p:grpSpPr>
      <p:sp>
        <p:nvSpPr>
          <p:cNvPr id="16" name="TextBox 15"/>
          <p:cNvSpPr txBox="1"/>
          <p:nvPr userDrawn="1"/>
        </p:nvSpPr>
        <p:spPr>
          <a:xfrm>
            <a:off x="381000" y="3624136"/>
            <a:ext cx="1407515" cy="513747"/>
          </a:xfrm>
          <a:prstGeom prst="rect">
            <a:avLst/>
          </a:prstGeom>
          <a:noFill/>
        </p:spPr>
        <p:txBody>
          <a:bodyPr wrap="square" lIns="0" tIns="41029" rIns="82058" bIns="41029" rtlCol="0" anchor="ctr">
            <a:spAutoFit/>
          </a:bodyPr>
          <a:lstStyle/>
          <a:p>
            <a:pPr algn="r"/>
            <a:r>
              <a:rPr lang="en-US" sz="2800" b="0" dirty="0">
                <a:solidFill>
                  <a:schemeClr val="bg1"/>
                </a:solidFill>
                <a:latin typeface="Calibri" panose="020F0502020204030204" pitchFamily="34" charset="0"/>
                <a:cs typeface="Calibri" panose="020F0502020204030204" pitchFamily="34" charset="0"/>
              </a:rPr>
              <a:t>SECTION</a:t>
            </a:r>
          </a:p>
        </p:txBody>
      </p:sp>
      <p:sp>
        <p:nvSpPr>
          <p:cNvPr id="17" name="TextBox 16"/>
          <p:cNvSpPr txBox="1"/>
          <p:nvPr userDrawn="1"/>
        </p:nvSpPr>
        <p:spPr>
          <a:xfrm>
            <a:off x="2209799" y="3675735"/>
            <a:ext cx="456869" cy="420930"/>
          </a:xfrm>
          <a:prstGeom prst="rect">
            <a:avLst/>
          </a:prstGeom>
          <a:noFill/>
        </p:spPr>
        <p:txBody>
          <a:bodyPr wrap="square" lIns="0" tIns="41029" rIns="0" bIns="41029" rtlCol="0">
            <a:spAutoFit/>
          </a:bodyPr>
          <a:lstStyle/>
          <a:p>
            <a:pPr marL="0" marR="0" lvl="0" indent="0" algn="ctr" defTabSz="820583" rtl="0" eaLnBrk="1" fontAlgn="auto" latinLnBrk="0" hangingPunct="1">
              <a:lnSpc>
                <a:spcPct val="100000"/>
              </a:lnSpc>
              <a:spcBef>
                <a:spcPts val="0"/>
              </a:spcBef>
              <a:spcAft>
                <a:spcPts val="0"/>
              </a:spcAft>
              <a:buClrTx/>
              <a:buSzTx/>
              <a:buFontTx/>
              <a:buNone/>
              <a:tabLst/>
              <a:defRPr/>
            </a:pPr>
            <a:r>
              <a:rPr lang="en-US" sz="2200" dirty="0">
                <a:solidFill>
                  <a:schemeClr val="bg1"/>
                </a:solidFill>
              </a:rPr>
              <a:t>|</a:t>
            </a:r>
          </a:p>
        </p:txBody>
      </p:sp>
      <p:pic>
        <p:nvPicPr>
          <p:cNvPr id="2" name="Picture 1"/>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17266"/>
          <a:stretch/>
        </p:blipFill>
        <p:spPr>
          <a:xfrm>
            <a:off x="0" y="-23032"/>
            <a:ext cx="10030968" cy="7808081"/>
          </a:xfrm>
          <a:prstGeom prst="rect">
            <a:avLst/>
          </a:prstGeom>
        </p:spPr>
      </p:pic>
      <p:sp>
        <p:nvSpPr>
          <p:cNvPr id="11" name="Rectangle 10">
            <a:extLst>
              <a:ext uri="{FF2B5EF4-FFF2-40B4-BE49-F238E27FC236}">
                <a16:creationId xmlns:a16="http://schemas.microsoft.com/office/drawing/2014/main" id="{B7009770-0EA4-4995-9D13-90AF06A883FB}"/>
              </a:ext>
            </a:extLst>
          </p:cNvPr>
          <p:cNvSpPr/>
          <p:nvPr userDrawn="1"/>
        </p:nvSpPr>
        <p:spPr>
          <a:xfrm>
            <a:off x="3328416" y="-29029"/>
            <a:ext cx="6729984" cy="781407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endParaRPr lang="en-US" sz="3200" b="0" dirty="0">
              <a:solidFill>
                <a:srgbClr val="204A36"/>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9BA7412-0597-47E5-AFCF-0C16B2C4F0BF}"/>
              </a:ext>
            </a:extLst>
          </p:cNvPr>
          <p:cNvSpPr txBox="1"/>
          <p:nvPr userDrawn="1"/>
        </p:nvSpPr>
        <p:spPr>
          <a:xfrm>
            <a:off x="3415352" y="2855152"/>
            <a:ext cx="2109148" cy="2062103"/>
          </a:xfrm>
          <a:prstGeom prst="rect">
            <a:avLst/>
          </a:prstGeom>
          <a:noFill/>
        </p:spPr>
        <p:txBody>
          <a:bodyPr wrap="square" rtlCol="0" anchor="ctr">
            <a:spAutoFit/>
          </a:bodyPr>
          <a:lstStyle/>
          <a:p>
            <a:r>
              <a:rPr lang="en-US" sz="3200" b="0">
                <a:solidFill>
                  <a:srgbClr val="204A36"/>
                </a:solidFill>
                <a:latin typeface="Calibri" panose="020F0502020204030204" pitchFamily="34" charset="0"/>
                <a:cs typeface="Calibri" panose="020F0502020204030204" pitchFamily="34" charset="0"/>
              </a:rPr>
              <a:t>Section 4 </a:t>
            </a:r>
            <a:r>
              <a:rPr lang="en-US" sz="3200" b="0" dirty="0">
                <a:solidFill>
                  <a:srgbClr val="204A36"/>
                </a:solidFill>
                <a:latin typeface="Calibri" panose="020F0502020204030204" pitchFamily="34" charset="0"/>
                <a:cs typeface="Calibri" panose="020F0502020204030204" pitchFamily="34" charset="0"/>
              </a:rPr>
              <a:t>|</a:t>
            </a:r>
          </a:p>
        </p:txBody>
      </p:sp>
      <p:sp>
        <p:nvSpPr>
          <p:cNvPr id="9" name="Text Placeholder 11">
            <a:extLst>
              <a:ext uri="{FF2B5EF4-FFF2-40B4-BE49-F238E27FC236}">
                <a16:creationId xmlns:a16="http://schemas.microsoft.com/office/drawing/2014/main" id="{0B9FEA0E-15F3-4296-953D-38ABD360D7C1}"/>
              </a:ext>
            </a:extLst>
          </p:cNvPr>
          <p:cNvSpPr>
            <a:spLocks noGrp="1"/>
          </p:cNvSpPr>
          <p:nvPr>
            <p:ph type="body" sz="quarter" idx="10"/>
          </p:nvPr>
        </p:nvSpPr>
        <p:spPr>
          <a:xfrm>
            <a:off x="5431316" y="3605844"/>
            <a:ext cx="4396208" cy="584775"/>
          </a:xfrm>
        </p:spPr>
        <p:txBody>
          <a:bodyPr anchor="t" anchorCtr="0"/>
          <a:lstStyle>
            <a:lvl1pPr marL="0" indent="0">
              <a:buNone/>
              <a:defRPr sz="3200">
                <a:solidFill>
                  <a:srgbClr val="204A36"/>
                </a:solidFill>
              </a:defRPr>
            </a:lvl1pPr>
            <a:lvl2pPr marL="457200" indent="0">
              <a:buNone/>
              <a:defRPr/>
            </a:lvl2pPr>
          </a:lstStyle>
          <a:p>
            <a:pPr lvl="0"/>
            <a:r>
              <a:rPr lang="en-US" dirty="0"/>
              <a:t>Edit Master text styles</a:t>
            </a:r>
          </a:p>
        </p:txBody>
      </p:sp>
      <p:pic>
        <p:nvPicPr>
          <p:cNvPr id="10" name="Picture 9">
            <a:extLst>
              <a:ext uri="{FF2B5EF4-FFF2-40B4-BE49-F238E27FC236}">
                <a16:creationId xmlns:a16="http://schemas.microsoft.com/office/drawing/2014/main" id="{E02E9577-5986-4ADE-BAA4-2EABD2F5DB35}"/>
              </a:ext>
            </a:extLst>
          </p:cNvPr>
          <p:cNvPicPr>
            <a:picLocks/>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364744" y="7060064"/>
            <a:ext cx="466344" cy="256032"/>
          </a:xfrm>
          <a:prstGeom prst="rect">
            <a:avLst/>
          </a:prstGeom>
        </p:spPr>
      </p:pic>
    </p:spTree>
    <p:extLst>
      <p:ext uri="{BB962C8B-B14F-4D97-AF65-F5344CB8AC3E}">
        <p14:creationId xmlns:p14="http://schemas.microsoft.com/office/powerpoint/2010/main" val="2060034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Divider">
    <p:spTree>
      <p:nvGrpSpPr>
        <p:cNvPr id="1" name=""/>
        <p:cNvGrpSpPr/>
        <p:nvPr/>
      </p:nvGrpSpPr>
      <p:grpSpPr>
        <a:xfrm>
          <a:off x="0" y="0"/>
          <a:ext cx="0" cy="0"/>
          <a:chOff x="0" y="0"/>
          <a:chExt cx="0" cy="0"/>
        </a:xfrm>
      </p:grpSpPr>
      <p:sp>
        <p:nvSpPr>
          <p:cNvPr id="16" name="TextBox 15"/>
          <p:cNvSpPr txBox="1"/>
          <p:nvPr userDrawn="1"/>
        </p:nvSpPr>
        <p:spPr>
          <a:xfrm>
            <a:off x="381000" y="3624136"/>
            <a:ext cx="1407515" cy="513747"/>
          </a:xfrm>
          <a:prstGeom prst="rect">
            <a:avLst/>
          </a:prstGeom>
          <a:noFill/>
        </p:spPr>
        <p:txBody>
          <a:bodyPr wrap="square" lIns="0" tIns="41029" rIns="82058" bIns="41029" rtlCol="0" anchor="ctr">
            <a:spAutoFit/>
          </a:bodyPr>
          <a:lstStyle/>
          <a:p>
            <a:pPr algn="r"/>
            <a:r>
              <a:rPr lang="en-US" sz="2800" b="0" dirty="0">
                <a:solidFill>
                  <a:schemeClr val="bg1"/>
                </a:solidFill>
                <a:latin typeface="Calibri" panose="020F0502020204030204" pitchFamily="34" charset="0"/>
                <a:cs typeface="Calibri" panose="020F0502020204030204" pitchFamily="34" charset="0"/>
              </a:rPr>
              <a:t>SECTION</a:t>
            </a:r>
          </a:p>
        </p:txBody>
      </p:sp>
      <p:sp>
        <p:nvSpPr>
          <p:cNvPr id="17" name="TextBox 16"/>
          <p:cNvSpPr txBox="1"/>
          <p:nvPr userDrawn="1"/>
        </p:nvSpPr>
        <p:spPr>
          <a:xfrm>
            <a:off x="2209799" y="3675735"/>
            <a:ext cx="456869" cy="420930"/>
          </a:xfrm>
          <a:prstGeom prst="rect">
            <a:avLst/>
          </a:prstGeom>
          <a:noFill/>
        </p:spPr>
        <p:txBody>
          <a:bodyPr wrap="square" lIns="0" tIns="41029" rIns="0" bIns="41029" rtlCol="0">
            <a:spAutoFit/>
          </a:bodyPr>
          <a:lstStyle/>
          <a:p>
            <a:pPr marL="0" marR="0" lvl="0" indent="0" algn="ctr" defTabSz="820583" rtl="0" eaLnBrk="1" fontAlgn="auto" latinLnBrk="0" hangingPunct="1">
              <a:lnSpc>
                <a:spcPct val="100000"/>
              </a:lnSpc>
              <a:spcBef>
                <a:spcPts val="0"/>
              </a:spcBef>
              <a:spcAft>
                <a:spcPts val="0"/>
              </a:spcAft>
              <a:buClrTx/>
              <a:buSzTx/>
              <a:buFontTx/>
              <a:buNone/>
              <a:tabLst/>
              <a:defRPr/>
            </a:pPr>
            <a:r>
              <a:rPr lang="en-US" sz="2200" dirty="0">
                <a:solidFill>
                  <a:schemeClr val="bg1"/>
                </a:solidFill>
              </a:rPr>
              <a:t>|</a:t>
            </a:r>
          </a:p>
        </p:txBody>
      </p:sp>
      <p:pic>
        <p:nvPicPr>
          <p:cNvPr id="2" name="Picture 1"/>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17266"/>
          <a:stretch/>
        </p:blipFill>
        <p:spPr>
          <a:xfrm>
            <a:off x="0" y="-23032"/>
            <a:ext cx="10030968" cy="7808081"/>
          </a:xfrm>
          <a:prstGeom prst="rect">
            <a:avLst/>
          </a:prstGeom>
        </p:spPr>
      </p:pic>
      <p:sp>
        <p:nvSpPr>
          <p:cNvPr id="11" name="Rectangle 10">
            <a:extLst>
              <a:ext uri="{FF2B5EF4-FFF2-40B4-BE49-F238E27FC236}">
                <a16:creationId xmlns:a16="http://schemas.microsoft.com/office/drawing/2014/main" id="{7025225C-CE94-4C0D-887C-74A31A1A3E3F}"/>
              </a:ext>
            </a:extLst>
          </p:cNvPr>
          <p:cNvSpPr/>
          <p:nvPr userDrawn="1"/>
        </p:nvSpPr>
        <p:spPr>
          <a:xfrm>
            <a:off x="3328416" y="-29029"/>
            <a:ext cx="6729984" cy="781407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lnSpc>
                <a:spcPct val="150000"/>
              </a:lnSpc>
            </a:pPr>
            <a:endParaRPr lang="en-US" sz="3200" b="0" dirty="0">
              <a:solidFill>
                <a:srgbClr val="204A36"/>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BB2AE28-1478-4700-A145-738220A82452}"/>
              </a:ext>
            </a:extLst>
          </p:cNvPr>
          <p:cNvSpPr txBox="1"/>
          <p:nvPr userDrawn="1"/>
        </p:nvSpPr>
        <p:spPr>
          <a:xfrm>
            <a:off x="3415352" y="2608929"/>
            <a:ext cx="2015964" cy="2554545"/>
          </a:xfrm>
          <a:prstGeom prst="rect">
            <a:avLst/>
          </a:prstGeom>
          <a:noFill/>
        </p:spPr>
        <p:txBody>
          <a:bodyPr wrap="square" rtlCol="0" anchor="ctr">
            <a:spAutoFit/>
          </a:bodyPr>
          <a:lstStyle/>
          <a:p>
            <a:r>
              <a:rPr lang="en-US" sz="3200" b="0">
                <a:solidFill>
                  <a:srgbClr val="204A36"/>
                </a:solidFill>
                <a:latin typeface="Calibri" panose="020F0502020204030204" pitchFamily="34" charset="0"/>
                <a:cs typeface="Calibri" panose="020F0502020204030204" pitchFamily="34" charset="0"/>
              </a:rPr>
              <a:t>Section 5 </a:t>
            </a:r>
            <a:r>
              <a:rPr lang="en-US" sz="3200" b="0" dirty="0">
                <a:solidFill>
                  <a:srgbClr val="204A36"/>
                </a:solidFill>
                <a:latin typeface="Calibri" panose="020F0502020204030204" pitchFamily="34" charset="0"/>
                <a:cs typeface="Calibri" panose="020F0502020204030204" pitchFamily="34" charset="0"/>
              </a:rPr>
              <a:t>|</a:t>
            </a:r>
          </a:p>
        </p:txBody>
      </p:sp>
      <p:sp>
        <p:nvSpPr>
          <p:cNvPr id="9" name="Text Placeholder 11">
            <a:extLst>
              <a:ext uri="{FF2B5EF4-FFF2-40B4-BE49-F238E27FC236}">
                <a16:creationId xmlns:a16="http://schemas.microsoft.com/office/drawing/2014/main" id="{B863B096-464D-4AD6-9054-803F7AAA824A}"/>
              </a:ext>
            </a:extLst>
          </p:cNvPr>
          <p:cNvSpPr>
            <a:spLocks noGrp="1"/>
          </p:cNvSpPr>
          <p:nvPr>
            <p:ph type="body" sz="quarter" idx="10"/>
          </p:nvPr>
        </p:nvSpPr>
        <p:spPr>
          <a:xfrm>
            <a:off x="5431316" y="3605844"/>
            <a:ext cx="4396208" cy="584775"/>
          </a:xfrm>
        </p:spPr>
        <p:txBody>
          <a:bodyPr anchor="t" anchorCtr="0"/>
          <a:lstStyle>
            <a:lvl1pPr marL="0" indent="0">
              <a:buNone/>
              <a:defRPr sz="3200">
                <a:solidFill>
                  <a:srgbClr val="204A36"/>
                </a:solidFill>
              </a:defRPr>
            </a:lvl1pPr>
            <a:lvl2pPr marL="457200" indent="0">
              <a:buNone/>
              <a:defRPr/>
            </a:lvl2pPr>
          </a:lstStyle>
          <a:p>
            <a:pPr lvl="0"/>
            <a:r>
              <a:rPr lang="en-US" dirty="0"/>
              <a:t>Edit Master text styles</a:t>
            </a:r>
          </a:p>
        </p:txBody>
      </p:sp>
      <p:pic>
        <p:nvPicPr>
          <p:cNvPr id="10" name="Picture 9">
            <a:extLst>
              <a:ext uri="{FF2B5EF4-FFF2-40B4-BE49-F238E27FC236}">
                <a16:creationId xmlns:a16="http://schemas.microsoft.com/office/drawing/2014/main" id="{B688D008-C497-4DE6-8ECF-6B7DD4DF65D7}"/>
              </a:ext>
            </a:extLst>
          </p:cNvPr>
          <p:cNvPicPr>
            <a:picLocks/>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364744" y="7060064"/>
            <a:ext cx="466344" cy="256032"/>
          </a:xfrm>
          <a:prstGeom prst="rect">
            <a:avLst/>
          </a:prstGeom>
        </p:spPr>
      </p:pic>
    </p:spTree>
    <p:extLst>
      <p:ext uri="{BB962C8B-B14F-4D97-AF65-F5344CB8AC3E}">
        <p14:creationId xmlns:p14="http://schemas.microsoft.com/office/powerpoint/2010/main" val="1838494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2920" y="1813560"/>
            <a:ext cx="9052560" cy="51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10" name="Line 9"/>
          <p:cNvSpPr>
            <a:spLocks noChangeShapeType="1"/>
          </p:cNvSpPr>
          <p:nvPr userDrawn="1"/>
        </p:nvSpPr>
        <p:spPr bwMode="auto">
          <a:xfrm flipH="1">
            <a:off x="9524048" y="7513320"/>
            <a:ext cx="0" cy="259080"/>
          </a:xfrm>
          <a:prstGeom prst="line">
            <a:avLst/>
          </a:prstGeom>
          <a:noFill/>
          <a:ln w="19050">
            <a:solidFill>
              <a:srgbClr val="FFFFFF"/>
            </a:solidFill>
            <a:round/>
            <a:headEnd/>
            <a:tailEnd/>
          </a:ln>
          <a:effectLst/>
        </p:spPr>
        <p:txBody>
          <a:bodyPr/>
          <a:lstStyle/>
          <a:p>
            <a:pPr>
              <a:defRPr/>
            </a:pPr>
            <a:endParaRPr lang="en-US" sz="1783"/>
          </a:p>
        </p:txBody>
      </p:sp>
      <p:pic>
        <p:nvPicPr>
          <p:cNvPr id="7" name="Picture 6" descr="A picture containing clipart&#10;&#10;Description generated with very high confidence">
            <a:extLst>
              <a:ext uri="{FF2B5EF4-FFF2-40B4-BE49-F238E27FC236}">
                <a16:creationId xmlns:a16="http://schemas.microsoft.com/office/drawing/2014/main" id="{970B4EE4-CF0A-4193-9F0C-CE18F7A2901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366371" y="7067026"/>
            <a:ext cx="465734" cy="252374"/>
          </a:xfrm>
          <a:prstGeom prst="rect">
            <a:avLst/>
          </a:prstGeom>
        </p:spPr>
      </p:pic>
      <p:sp>
        <p:nvSpPr>
          <p:cNvPr id="8" name="Rectangle 7">
            <a:extLst>
              <a:ext uri="{FF2B5EF4-FFF2-40B4-BE49-F238E27FC236}">
                <a16:creationId xmlns:a16="http://schemas.microsoft.com/office/drawing/2014/main" id="{1955D249-301C-4A85-A7EC-D47E93FABD7C}"/>
              </a:ext>
            </a:extLst>
          </p:cNvPr>
          <p:cNvSpPr/>
          <p:nvPr userDrawn="1"/>
        </p:nvSpPr>
        <p:spPr>
          <a:xfrm>
            <a:off x="236742" y="510310"/>
            <a:ext cx="73152" cy="320040"/>
          </a:xfrm>
          <a:prstGeom prst="rect">
            <a:avLst/>
          </a:prstGeom>
          <a:solidFill>
            <a:srgbClr val="6A8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200" b="1">
          <a:solidFill>
            <a:schemeClr val="tx2"/>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2200" b="1">
          <a:solidFill>
            <a:schemeClr val="tx2"/>
          </a:solidFill>
          <a:latin typeface="Arial" charset="0"/>
        </a:defRPr>
      </a:lvl2pPr>
      <a:lvl3pPr algn="l" rtl="0" eaLnBrk="0" fontAlgn="base" hangingPunct="0">
        <a:spcBef>
          <a:spcPct val="0"/>
        </a:spcBef>
        <a:spcAft>
          <a:spcPct val="0"/>
        </a:spcAft>
        <a:defRPr sz="2200" b="1">
          <a:solidFill>
            <a:schemeClr val="tx2"/>
          </a:solidFill>
          <a:latin typeface="Arial" charset="0"/>
        </a:defRPr>
      </a:lvl3pPr>
      <a:lvl4pPr algn="l" rtl="0" eaLnBrk="0" fontAlgn="base" hangingPunct="0">
        <a:spcBef>
          <a:spcPct val="0"/>
        </a:spcBef>
        <a:spcAft>
          <a:spcPct val="0"/>
        </a:spcAft>
        <a:defRPr sz="2200" b="1">
          <a:solidFill>
            <a:schemeClr val="tx2"/>
          </a:solidFill>
          <a:latin typeface="Arial" charset="0"/>
        </a:defRPr>
      </a:lvl4pPr>
      <a:lvl5pPr algn="l" rtl="0" eaLnBrk="0" fontAlgn="base" hangingPunct="0">
        <a:spcBef>
          <a:spcPct val="0"/>
        </a:spcBef>
        <a:spcAft>
          <a:spcPct val="0"/>
        </a:spcAft>
        <a:defRPr sz="2200" b="1">
          <a:solidFill>
            <a:schemeClr val="tx2"/>
          </a:solidFill>
          <a:latin typeface="Arial" charset="0"/>
        </a:defRPr>
      </a:lvl5pPr>
      <a:lvl6pPr marL="457200" algn="l" rtl="0" fontAlgn="base">
        <a:spcBef>
          <a:spcPct val="0"/>
        </a:spcBef>
        <a:spcAft>
          <a:spcPct val="0"/>
        </a:spcAft>
        <a:defRPr sz="2200" b="1">
          <a:solidFill>
            <a:schemeClr val="tx2"/>
          </a:solidFill>
          <a:latin typeface="Arial" charset="0"/>
        </a:defRPr>
      </a:lvl6pPr>
      <a:lvl7pPr marL="914400" algn="l" rtl="0" fontAlgn="base">
        <a:spcBef>
          <a:spcPct val="0"/>
        </a:spcBef>
        <a:spcAft>
          <a:spcPct val="0"/>
        </a:spcAft>
        <a:defRPr sz="2200" b="1">
          <a:solidFill>
            <a:schemeClr val="tx2"/>
          </a:solidFill>
          <a:latin typeface="Arial" charset="0"/>
        </a:defRPr>
      </a:lvl7pPr>
      <a:lvl8pPr marL="1371600" algn="l" rtl="0" fontAlgn="base">
        <a:spcBef>
          <a:spcPct val="0"/>
        </a:spcBef>
        <a:spcAft>
          <a:spcPct val="0"/>
        </a:spcAft>
        <a:defRPr sz="2200" b="1">
          <a:solidFill>
            <a:schemeClr val="tx2"/>
          </a:solidFill>
          <a:latin typeface="Arial" charset="0"/>
        </a:defRPr>
      </a:lvl8pPr>
      <a:lvl9pPr marL="1828800" algn="l" rtl="0" fontAlgn="base">
        <a:spcBef>
          <a:spcPct val="0"/>
        </a:spcBef>
        <a:spcAft>
          <a:spcPct val="0"/>
        </a:spcAft>
        <a:defRPr sz="2200" b="1">
          <a:solidFill>
            <a:schemeClr val="tx2"/>
          </a:solidFill>
          <a:latin typeface="Arial" charset="0"/>
        </a:defRPr>
      </a:lvl9pPr>
    </p:titleStyle>
    <p:bodyStyle>
      <a:lvl1pPr marL="342900" indent="-342900" algn="l" rtl="0" eaLnBrk="0" fontAlgn="base" hangingPunct="0">
        <a:spcBef>
          <a:spcPct val="0"/>
        </a:spcBef>
        <a:spcAft>
          <a:spcPct val="75000"/>
        </a:spcAft>
        <a:buClr>
          <a:schemeClr val="bg1">
            <a:lumMod val="50000"/>
          </a:schemeClr>
        </a:buClr>
        <a:buFont typeface="Arial" panose="020B0604020202020204" pitchFamily="34" charset="0"/>
        <a:buChar char="■"/>
        <a:defRPr sz="16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0"/>
        </a:spcBef>
        <a:spcAft>
          <a:spcPct val="75000"/>
        </a:spcAft>
        <a:buClr>
          <a:srgbClr val="D75F37"/>
        </a:buClr>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2pPr>
      <a:lvl3pPr marL="1143000" indent="-228600" algn="l" rtl="0" eaLnBrk="0" fontAlgn="base" hangingPunct="0">
        <a:spcBef>
          <a:spcPct val="0"/>
        </a:spcBef>
        <a:spcAft>
          <a:spcPct val="75000"/>
        </a:spcAft>
        <a:buClr>
          <a:schemeClr val="bg1">
            <a:lumMod val="50000"/>
          </a:schemeClr>
        </a:buClr>
        <a:buFont typeface="Calibri" panose="020F0502020204030204" pitchFamily="34" charset="0"/>
        <a:buChar char="-"/>
        <a:defRPr sz="1400">
          <a:solidFill>
            <a:schemeClr val="tx1"/>
          </a:solidFill>
          <a:latin typeface="Calibri" panose="020F0502020204030204" pitchFamily="34" charset="0"/>
          <a:cs typeface="Calibri" panose="020F0502020204030204" pitchFamily="34" charset="0"/>
        </a:defRPr>
      </a:lvl3pPr>
      <a:lvl4pPr marL="1371600" indent="0" algn="l" rtl="0" eaLnBrk="0" fontAlgn="base" hangingPunct="0">
        <a:spcBef>
          <a:spcPct val="0"/>
        </a:spcBef>
        <a:spcAft>
          <a:spcPct val="75000"/>
        </a:spcAft>
        <a:buClr>
          <a:srgbClr val="BEA064"/>
        </a:buClr>
        <a:buFont typeface="Arial" panose="020B0604020202020204" pitchFamily="34" charset="0"/>
        <a:buNone/>
        <a:defRPr sz="1400">
          <a:solidFill>
            <a:schemeClr val="tx1"/>
          </a:solidFill>
          <a:latin typeface="Calibri" panose="020F0502020204030204" pitchFamily="34" charset="0"/>
          <a:cs typeface="Calibri" panose="020F0502020204030204" pitchFamily="34" charset="0"/>
        </a:defRPr>
      </a:lvl4pPr>
      <a:lvl5pPr marL="2057400" indent="-228600" algn="l" rtl="0" eaLnBrk="0" fontAlgn="base" hangingPunct="0">
        <a:spcBef>
          <a:spcPct val="0"/>
        </a:spcBef>
        <a:spcAft>
          <a:spcPct val="75000"/>
        </a:spcAft>
        <a:buClr>
          <a:srgbClr val="BEA064"/>
        </a:buClr>
        <a:buFont typeface="Arial" panose="020B0604020202020204" pitchFamily="34" charset="0"/>
        <a:buChar char="■"/>
        <a:defRPr sz="1400">
          <a:solidFill>
            <a:schemeClr val="tx1"/>
          </a:solidFill>
          <a:latin typeface="Calibri" panose="020F0502020204030204" pitchFamily="34" charset="0"/>
          <a:cs typeface="Calibri" panose="020F0502020204030204" pitchFamily="34" charset="0"/>
        </a:defRPr>
      </a:lvl5pPr>
      <a:lvl6pPr marL="2514600" indent="-228600" algn="l" rtl="0" fontAlgn="base">
        <a:spcBef>
          <a:spcPct val="0"/>
        </a:spcBef>
        <a:spcAft>
          <a:spcPct val="75000"/>
        </a:spcAft>
        <a:buClr>
          <a:srgbClr val="BEA064"/>
        </a:buClr>
        <a:buFont typeface="Arial" charset="0"/>
        <a:buChar char="■"/>
        <a:defRPr sz="1600">
          <a:solidFill>
            <a:schemeClr val="tx1"/>
          </a:solidFill>
          <a:latin typeface="+mn-lt"/>
        </a:defRPr>
      </a:lvl6pPr>
      <a:lvl7pPr marL="2971800" indent="-228600" algn="l" rtl="0" fontAlgn="base">
        <a:spcBef>
          <a:spcPct val="0"/>
        </a:spcBef>
        <a:spcAft>
          <a:spcPct val="75000"/>
        </a:spcAft>
        <a:buClr>
          <a:srgbClr val="BEA064"/>
        </a:buClr>
        <a:buFont typeface="Arial" charset="0"/>
        <a:buChar char="■"/>
        <a:defRPr sz="1600">
          <a:solidFill>
            <a:schemeClr val="tx1"/>
          </a:solidFill>
          <a:latin typeface="+mn-lt"/>
        </a:defRPr>
      </a:lvl7pPr>
      <a:lvl8pPr marL="3429000" indent="-228600" algn="l" rtl="0" fontAlgn="base">
        <a:spcBef>
          <a:spcPct val="0"/>
        </a:spcBef>
        <a:spcAft>
          <a:spcPct val="75000"/>
        </a:spcAft>
        <a:buClr>
          <a:srgbClr val="BEA064"/>
        </a:buClr>
        <a:buFont typeface="Arial" charset="0"/>
        <a:buChar char="■"/>
        <a:defRPr sz="1600">
          <a:solidFill>
            <a:schemeClr val="tx1"/>
          </a:solidFill>
          <a:latin typeface="+mn-lt"/>
        </a:defRPr>
      </a:lvl8pPr>
      <a:lvl9pPr marL="3886200" indent="-228600" algn="l" rtl="0" fontAlgn="base">
        <a:spcBef>
          <a:spcPct val="0"/>
        </a:spcBef>
        <a:spcAft>
          <a:spcPct val="75000"/>
        </a:spcAft>
        <a:buClr>
          <a:srgbClr val="BEA064"/>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1947672" y="2825496"/>
            <a:ext cx="6221412"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Aft>
                <a:spcPct val="75000"/>
              </a:spcAft>
              <a:buClr>
                <a:srgbClr val="325C3C"/>
              </a:buClr>
              <a:buFont typeface="Arial" panose="020B0604020202020204" pitchFamily="34" charset="0"/>
              <a:buChar char="■"/>
              <a:defRPr>
                <a:solidFill>
                  <a:schemeClr val="tx1"/>
                </a:solidFill>
                <a:latin typeface="Arial" panose="020B0604020202020204" pitchFamily="34" charset="0"/>
              </a:defRPr>
            </a:lvl1pPr>
            <a:lvl2pPr marL="742950" indent="-285750" eaLnBrk="0" hangingPunct="0">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2pPr>
            <a:lvl3pPr marL="1143000" indent="-228600" eaLnBrk="0" hangingPunct="0">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9pPr>
          </a:lstStyle>
          <a:p>
            <a:pPr eaLnBrk="1" hangingPunct="1">
              <a:spcAft>
                <a:spcPct val="0"/>
              </a:spcAft>
              <a:buClrTx/>
              <a:buFontTx/>
              <a:buNone/>
            </a:pPr>
            <a:endParaRPr lang="en-US" altLang="en-US" sz="2000" i="1" dirty="0">
              <a:solidFill>
                <a:schemeClr val="tx2"/>
              </a:solidFill>
            </a:endParaRPr>
          </a:p>
        </p:txBody>
      </p:sp>
      <p:sp>
        <p:nvSpPr>
          <p:cNvPr id="10243" name="Text Box 18"/>
          <p:cNvSpPr txBox="1">
            <a:spLocks noChangeArrowheads="1"/>
          </p:cNvSpPr>
          <p:nvPr/>
        </p:nvSpPr>
        <p:spPr bwMode="auto">
          <a:xfrm>
            <a:off x="3136392" y="3886200"/>
            <a:ext cx="3937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76">
                <a:solidFill>
                  <a:srgbClr val="000000"/>
                </a:solidFill>
                <a:miter lim="800000"/>
                <a:headEnd/>
                <a:tailEnd/>
              </a14:hiddenLine>
            </a:ext>
          </a:extLst>
        </p:spPr>
        <p:txBody>
          <a:bodyPr>
            <a:spAutoFit/>
          </a:bodyPr>
          <a:lstStyle>
            <a:lvl1pPr eaLnBrk="0" hangingPunct="0">
              <a:spcAft>
                <a:spcPct val="75000"/>
              </a:spcAft>
              <a:buClr>
                <a:srgbClr val="325C3C"/>
              </a:buClr>
              <a:buFont typeface="Arial" panose="020B0604020202020204" pitchFamily="34" charset="0"/>
              <a:buChar char="■"/>
              <a:defRPr>
                <a:solidFill>
                  <a:schemeClr val="tx1"/>
                </a:solidFill>
                <a:latin typeface="Arial" panose="020B0604020202020204" pitchFamily="34" charset="0"/>
              </a:defRPr>
            </a:lvl1pPr>
            <a:lvl2pPr marL="742950" indent="-285750" eaLnBrk="0" hangingPunct="0">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2pPr>
            <a:lvl3pPr marL="1143000" indent="-228600" eaLnBrk="0" hangingPunct="0">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9pPr>
          </a:lstStyle>
          <a:p>
            <a:pPr algn="ctr" eaLnBrk="1" hangingPunct="1">
              <a:spcAft>
                <a:spcPct val="0"/>
              </a:spcAft>
              <a:buClrTx/>
              <a:buFontTx/>
              <a:buNone/>
            </a:pPr>
            <a:r>
              <a:rPr lang="en-US" altLang="en-US" sz="1600" b="0" i="1" dirty="0">
                <a:latin typeface="Calibri" panose="020F0502020204030204" pitchFamily="34" charset="0"/>
                <a:cs typeface="Calibri" panose="020F0502020204030204" pitchFamily="34" charset="0"/>
              </a:rPr>
              <a:t>Period </a:t>
            </a:r>
            <a:r>
              <a:rPr lang="en-US" altLang="en-US" sz="1600" b="0" i="1">
                <a:latin typeface="Calibri" panose="020F0502020204030204" pitchFamily="34" charset="0"/>
                <a:cs typeface="Calibri" panose="020F0502020204030204" pitchFamily="34" charset="0"/>
              </a:rPr>
              <a:t>Ending June 30, 2023</a:t>
            </a:r>
            <a:endParaRPr lang="en-US" altLang="en-US" sz="1600" b="0" i="1" dirty="0">
              <a:latin typeface="Calibri" panose="020F0502020204030204" pitchFamily="34" charset="0"/>
              <a:cs typeface="Calibri" panose="020F0502020204030204" pitchFamily="34" charset="0"/>
            </a:endParaRPr>
          </a:p>
        </p:txBody>
      </p:sp>
      <p:sp>
        <p:nvSpPr>
          <p:cNvPr id="10244" name="Text Box 22"/>
          <p:cNvSpPr txBox="1">
            <a:spLocks noChangeArrowheads="1"/>
          </p:cNvSpPr>
          <p:nvPr/>
        </p:nvSpPr>
        <p:spPr bwMode="auto">
          <a:xfrm>
            <a:off x="1947672" y="2825496"/>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76">
                <a:solidFill>
                  <a:srgbClr val="000000"/>
                </a:solidFill>
                <a:miter lim="800000"/>
                <a:headEnd/>
                <a:tailEnd/>
              </a14:hiddenLine>
            </a:ext>
          </a:extLst>
        </p:spPr>
        <p:txBody>
          <a:bodyPr>
            <a:spAutoFit/>
          </a:bodyPr>
          <a:lstStyle>
            <a:lvl1pPr eaLnBrk="0" hangingPunct="0">
              <a:spcAft>
                <a:spcPct val="75000"/>
              </a:spcAft>
              <a:buClr>
                <a:srgbClr val="325C3C"/>
              </a:buClr>
              <a:buFont typeface="Arial" panose="020B0604020202020204" pitchFamily="34" charset="0"/>
              <a:buChar char="■"/>
              <a:defRPr>
                <a:solidFill>
                  <a:schemeClr val="tx1"/>
                </a:solidFill>
                <a:latin typeface="Arial" panose="020B0604020202020204" pitchFamily="34" charset="0"/>
              </a:defRPr>
            </a:lvl1pPr>
            <a:lvl2pPr marL="742950" indent="-285750" eaLnBrk="0" hangingPunct="0">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2pPr>
            <a:lvl3pPr marL="1143000" indent="-228600" eaLnBrk="0" hangingPunct="0">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Arial" panose="020B0604020202020204" pitchFamily="34" charset="0"/>
              </a:defRPr>
            </a:lvl9pPr>
          </a:lstStyle>
          <a:p>
            <a:pPr algn="ctr" eaLnBrk="1" hangingPunct="1">
              <a:spcAft>
                <a:spcPct val="0"/>
              </a:spcAft>
              <a:buClrTx/>
              <a:buFontTx/>
              <a:buNone/>
            </a:pPr>
            <a:r>
              <a:rPr lang="en-US" altLang="en-US" sz="3000" dirty="0">
                <a:solidFill>
                  <a:srgbClr val="204A36"/>
                </a:solidFill>
                <a:latin typeface="Century Gothic" panose="020B0502020202020204" pitchFamily="34" charset="0"/>
              </a:rPr>
              <a:t>Santa Clarita Valley Water Agency</a:t>
            </a:r>
          </a:p>
        </p:txBody>
      </p:sp>
    </p:spTree>
    <p:extLst>
      <p:ext uri="{BB962C8B-B14F-4D97-AF65-F5344CB8AC3E}">
        <p14:creationId xmlns:p14="http://schemas.microsoft.com/office/powerpoint/2010/main" val="597640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Portfolio Characteristics</a:t>
            </a:r>
          </a:p>
        </p:txBody>
      </p:sp>
      <p:sp>
        <p:nvSpPr>
          <p:cNvPr id="3" name="Text Placeholder 2">
            <a:extLst>
              <a:ext uri="{FF2B5EF4-FFF2-40B4-BE49-F238E27FC236}">
                <a16:creationId xmlns:a16="http://schemas.microsoft.com/office/drawing/2014/main" id="{3C4D514C-18D5-4D11-A598-64552AF72432}"/>
              </a:ext>
            </a:extLst>
          </p:cNvPr>
          <p:cNvSpPr>
            <a:spLocks noGrp="1"/>
          </p:cNvSpPr>
          <p:nvPr>
            <p:ph type="body" sz="quarter" idx="10"/>
          </p:nvPr>
        </p:nvSpPr>
        <p:spPr/>
        <p:txBody>
          <a:bodyPr/>
          <a:lstStyle/>
          <a:p>
            <a:r>
              <a:rPr lang="en-US"/>
              <a:t>Santa Clarita Valley Consolidated</a:t>
            </a:r>
            <a:endParaRPr lang="en-US" dirty="0"/>
          </a:p>
        </p:txBody>
      </p:sp>
      <p:sp>
        <p:nvSpPr>
          <p:cNvPr id="10" name="TextBox 9"/>
          <p:cNvSpPr txBox="1"/>
          <p:nvPr/>
        </p:nvSpPr>
        <p:spPr>
          <a:xfrm>
            <a:off x="990600" y="4839110"/>
            <a:ext cx="8077200" cy="246221"/>
          </a:xfrm>
          <a:prstGeom prst="rect">
            <a:avLst/>
          </a:prstGeom>
          <a:noFill/>
        </p:spPr>
        <p:txBody>
          <a:bodyPr wrap="square" rtlCol="0">
            <a:spAutoFit/>
          </a:bodyPr>
          <a:lstStyle/>
          <a:p>
            <a:endParaRPr lang="en-US" sz="900" b="0" dirty="0">
              <a:solidFill>
                <a:schemeClr val="tx1">
                  <a:lumMod val="75000"/>
                  <a:lumOff val="25000"/>
                </a:schemeClr>
              </a:solidFill>
              <a:latin typeface="Calibri" panose="020F0502020204030204" pitchFamily="34" charset="0"/>
              <a:cs typeface="Calibri" panose="020F0502020204030204" pitchFamily="34" charset="0"/>
            </a:endParaRPr>
          </a:p>
        </p:txBody>
      </p:sp>
      <p:graphicFrame>
        <p:nvGraphicFramePr>
          <p:cNvPr id="19" name="Table 31"/>
          <p:cNvGraphicFramePr>
            <a:graphicFrameLocks noGrp="1"/>
          </p:cNvGraphicFramePr>
          <p:nvPr>
            <p:extLst>
              <p:ext uri="{D42A27DB-BD31-4B8C-83A1-F6EECF244321}">
                <p14:modId xmlns:p14="http://schemas.microsoft.com/office/powerpoint/2010/main" val="1996265351"/>
              </p:ext>
            </p:extLst>
          </p:nvPr>
        </p:nvGraphicFramePr>
        <p:xfrm>
          <a:off x="1143000" y="1349188"/>
          <a:ext cx="7772401" cy="2346960"/>
        </p:xfrm>
        <a:graphic>
          <a:graphicData uri="http://schemas.openxmlformats.org/drawingml/2006/table">
            <a:tbl>
              <a:tblPr firstRow="1" bandRow="1">
                <a:tableStyleId>{5C22544A-7EE6-4342-B048-85BDC9FD1C3A}</a:tableStyleId>
              </a:tblPr>
              <a:tblGrid>
                <a:gridCol w="2295949">
                  <a:extLst>
                    <a:ext uri="{9D8B030D-6E8A-4147-A177-3AD203B41FA5}">
                      <a16:colId xmlns:a16="http://schemas.microsoft.com/office/drawing/2014/main" val="20000"/>
                    </a:ext>
                  </a:extLst>
                </a:gridCol>
                <a:gridCol w="2738226">
                  <a:extLst>
                    <a:ext uri="{9D8B030D-6E8A-4147-A177-3AD203B41FA5}">
                      <a16:colId xmlns:a16="http://schemas.microsoft.com/office/drawing/2014/main" val="20002"/>
                    </a:ext>
                  </a:extLst>
                </a:gridCol>
                <a:gridCol w="2738226">
                  <a:extLst>
                    <a:ext uri="{9D8B030D-6E8A-4147-A177-3AD203B41FA5}">
                      <a16:colId xmlns:a16="http://schemas.microsoft.com/office/drawing/2014/main" val="20003"/>
                    </a:ext>
                  </a:extLst>
                </a:gridCol>
              </a:tblGrid>
              <a:tr h="228600">
                <a:tc>
                  <a:txBody>
                    <a:bodyPr/>
                    <a:lstStyle/>
                    <a:p>
                      <a:endParaRPr lang="en-US" sz="1200" dirty="0">
                        <a:solidFill>
                          <a:schemeClr val="bg1"/>
                        </a:solidFill>
                        <a:latin typeface="Calibri" panose="020F0502020204030204" pitchFamily="34" charset="0"/>
                        <a:cs typeface="Calibri" panose="020F0502020204030204" pitchFamily="34" charset="0"/>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A8E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Calibri" panose="020F0502020204030204" pitchFamily="34" charset="0"/>
                          <a:cs typeface="Calibri" panose="020F0502020204030204" pitchFamily="34" charset="0"/>
                        </a:rPr>
                        <a:t>06/30/23</a:t>
                      </a:r>
                      <a:endParaRPr lang="en-US" sz="1200" b="1" dirty="0">
                        <a:solidFill>
                          <a:schemeClr val="bg1"/>
                        </a:solidFill>
                        <a:latin typeface="Calibri" panose="020F0502020204030204" pitchFamily="34" charset="0"/>
                        <a:cs typeface="Calibri" panose="020F050202020403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A8E7D"/>
                    </a:solidFill>
                  </a:tcPr>
                </a:tc>
                <a:tc>
                  <a:txBody>
                    <a:bodyPr/>
                    <a:lstStyle/>
                    <a:p>
                      <a:pPr algn="ctr"/>
                      <a:r>
                        <a:rPr lang="en-US" sz="1200" b="1">
                          <a:solidFill>
                            <a:schemeClr val="bg1"/>
                          </a:solidFill>
                          <a:latin typeface="Calibri" panose="020F0502020204030204" pitchFamily="34" charset="0"/>
                          <a:cs typeface="Calibri" panose="020F0502020204030204" pitchFamily="34" charset="0"/>
                        </a:rPr>
                        <a:t>03/31/23 </a:t>
                      </a:r>
                      <a:endParaRPr lang="en-US" sz="1200" b="1" dirty="0">
                        <a:solidFill>
                          <a:schemeClr val="bg1"/>
                        </a:solidFill>
                        <a:latin typeface="Calibri" panose="020F0502020204030204" pitchFamily="34" charset="0"/>
                        <a:cs typeface="Calibri" panose="020F050202020403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A8E7D"/>
                    </a:solidFill>
                  </a:tcPr>
                </a:tc>
                <a:extLst>
                  <a:ext uri="{0D108BD9-81ED-4DB2-BD59-A6C34878D82A}">
                    <a16:rowId xmlns:a16="http://schemas.microsoft.com/office/drawing/2014/main" val="10001"/>
                  </a:ext>
                </a:extLst>
              </a:tr>
              <a:tr h="228600">
                <a:tc>
                  <a:txBody>
                    <a:bodyPr/>
                    <a:lstStyle/>
                    <a:p>
                      <a:endParaRPr lang="en-US" sz="1200" dirty="0">
                        <a:solidFill>
                          <a:schemeClr val="bg1"/>
                        </a:solidFill>
                        <a:latin typeface="Calibri" panose="020F0502020204030204" pitchFamily="34" charset="0"/>
                        <a:cs typeface="Calibri" panose="020F0502020204030204" pitchFamily="34" charset="0"/>
                      </a:endParaRPr>
                    </a:p>
                  </a:txBody>
                  <a:tcPr marL="9144" marR="9144" marT="9144" marB="9144">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6A8E7D"/>
                    </a:solidFill>
                  </a:tcPr>
                </a:tc>
                <a:tc>
                  <a:txBody>
                    <a:bodyPr/>
                    <a:lstStyle/>
                    <a:p>
                      <a:pPr algn="ctr"/>
                      <a:r>
                        <a:rPr lang="en-US" sz="1200" b="1" dirty="0">
                          <a:solidFill>
                            <a:schemeClr val="bg1"/>
                          </a:solidFill>
                          <a:latin typeface="Calibri" panose="020F0502020204030204" pitchFamily="34" charset="0"/>
                          <a:cs typeface="Calibri" panose="020F0502020204030204" pitchFamily="34" charset="0"/>
                        </a:rPr>
                        <a:t>Portfolio</a:t>
                      </a:r>
                    </a:p>
                  </a:txBody>
                  <a:tcPr marT="9144" marB="9144">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6A8E7D"/>
                    </a:solidFill>
                  </a:tcPr>
                </a:tc>
                <a:tc>
                  <a:txBody>
                    <a:bodyPr/>
                    <a:lstStyle/>
                    <a:p>
                      <a:pPr algn="ctr"/>
                      <a:r>
                        <a:rPr lang="en-US" sz="1200" b="1" dirty="0">
                          <a:solidFill>
                            <a:schemeClr val="bg1"/>
                          </a:solidFill>
                          <a:latin typeface="Calibri" panose="020F0502020204030204" pitchFamily="34" charset="0"/>
                          <a:cs typeface="Calibri" panose="020F0502020204030204" pitchFamily="34" charset="0"/>
                        </a:rPr>
                        <a:t>Portfolio</a:t>
                      </a:r>
                    </a:p>
                  </a:txBody>
                  <a:tcPr marT="9144" marB="9144">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6A8E7D"/>
                    </a:solidFill>
                  </a:tcPr>
                </a:tc>
                <a:extLst>
                  <a:ext uri="{0D108BD9-81ED-4DB2-BD59-A6C34878D82A}">
                    <a16:rowId xmlns:a16="http://schemas.microsoft.com/office/drawing/2014/main" val="10002"/>
                  </a:ext>
                </a:extLst>
              </a:tr>
              <a:tr h="274320">
                <a:tc>
                  <a:txBody>
                    <a:bodyPr/>
                    <a:lstStyle/>
                    <a:p>
                      <a:r>
                        <a:rPr lang="en-US" sz="1200" b="1" dirty="0">
                          <a:solidFill>
                            <a:schemeClr val="tx1">
                              <a:lumMod val="75000"/>
                              <a:lumOff val="25000"/>
                            </a:schemeClr>
                          </a:solidFill>
                          <a:latin typeface="Calibri" panose="020F0502020204030204" pitchFamily="34" charset="0"/>
                          <a:cs typeface="Calibri" panose="020F0502020204030204" pitchFamily="34" charset="0"/>
                        </a:rPr>
                        <a:t>Average Maturity (</a:t>
                      </a:r>
                      <a:r>
                        <a:rPr lang="en-US" sz="1200" b="1" dirty="0" err="1">
                          <a:solidFill>
                            <a:schemeClr val="tx1">
                              <a:lumMod val="75000"/>
                              <a:lumOff val="25000"/>
                            </a:schemeClr>
                          </a:solidFill>
                          <a:latin typeface="Calibri" panose="020F0502020204030204" pitchFamily="34" charset="0"/>
                          <a:cs typeface="Calibri" panose="020F0502020204030204" pitchFamily="34" charset="0"/>
                        </a:rPr>
                        <a:t>yrs</a:t>
                      </a:r>
                      <a:r>
                        <a:rPr lang="en-US" sz="1200" b="1" dirty="0">
                          <a:solidFill>
                            <a:schemeClr val="tx1">
                              <a:lumMod val="75000"/>
                              <a:lumOff val="25000"/>
                            </a:schemeClr>
                          </a:solidFill>
                          <a:latin typeface="Calibri" panose="020F0502020204030204" pitchFamily="34" charset="0"/>
                          <a:cs typeface="Calibri" panose="020F0502020204030204" pitchFamily="34" charset="0"/>
                        </a:rPr>
                        <a:t>)</a:t>
                      </a:r>
                    </a:p>
                  </a:txBody>
                  <a:tcPr marL="45720" marR="9144" anchor="b">
                    <a:lnT w="12700" cmpd="sng">
                      <a:noFill/>
                    </a:lnT>
                    <a:noFill/>
                  </a:tcPr>
                </a:tc>
                <a:tc>
                  <a:txBody>
                    <a:bodyPr/>
                    <a:lstStyle/>
                    <a:p>
                      <a:pPr algn="ctr"/>
                      <a:r>
                        <a:rPr lang="en-US" sz="1200">
                          <a:solidFill>
                            <a:schemeClr val="tx1">
                              <a:lumMod val="75000"/>
                              <a:lumOff val="25000"/>
                            </a:schemeClr>
                          </a:solidFill>
                          <a:latin typeface="Calibri" panose="020F0502020204030204" pitchFamily="34" charset="0"/>
                          <a:cs typeface="Calibri" panose="020F0502020204030204" pitchFamily="34" charset="0"/>
                        </a:rPr>
                        <a:t>2.08</a:t>
                      </a: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a:txBody>
                  <a:tcPr anchor="b">
                    <a:lnT w="12700" cmpd="sng">
                      <a:noFill/>
                    </a:lnT>
                    <a:noFill/>
                  </a:tcPr>
                </a:tc>
                <a:tc>
                  <a:txBody>
                    <a:bodyPr/>
                    <a:lstStyle/>
                    <a:p>
                      <a:pPr algn="ctr"/>
                      <a:r>
                        <a:rPr lang="en-US" sz="1200">
                          <a:solidFill>
                            <a:schemeClr val="tx1">
                              <a:lumMod val="75000"/>
                              <a:lumOff val="25000"/>
                            </a:schemeClr>
                          </a:solidFill>
                          <a:latin typeface="Calibri" panose="020F0502020204030204" pitchFamily="34" charset="0"/>
                          <a:cs typeface="Calibri" panose="020F0502020204030204" pitchFamily="34" charset="0"/>
                        </a:rPr>
                        <a:t>1.87</a:t>
                      </a: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a:txBody>
                  <a:tcPr anchor="b">
                    <a:lnT w="12700" cmpd="sng">
                      <a:noFill/>
                    </a:lnT>
                    <a:noFill/>
                  </a:tcPr>
                </a:tc>
                <a:extLst>
                  <a:ext uri="{0D108BD9-81ED-4DB2-BD59-A6C34878D82A}">
                    <a16:rowId xmlns:a16="http://schemas.microsoft.com/office/drawing/2014/main" val="10003"/>
                  </a:ext>
                </a:extLst>
              </a:tr>
              <a:tr h="274320">
                <a:tc>
                  <a:txBody>
                    <a:bodyPr/>
                    <a:lstStyle/>
                    <a:p>
                      <a:r>
                        <a:rPr lang="en-US" sz="1200" b="1" dirty="0">
                          <a:solidFill>
                            <a:schemeClr val="tx1">
                              <a:lumMod val="75000"/>
                              <a:lumOff val="25000"/>
                            </a:schemeClr>
                          </a:solidFill>
                          <a:latin typeface="Calibri" panose="020F0502020204030204" pitchFamily="34" charset="0"/>
                          <a:cs typeface="Calibri" panose="020F0502020204030204" pitchFamily="34" charset="0"/>
                        </a:rPr>
                        <a:t>Modified Duration</a:t>
                      </a:r>
                    </a:p>
                  </a:txBody>
                  <a:tcPr marL="45720" marR="9144" anchor="b">
                    <a:noFill/>
                  </a:tcPr>
                </a:tc>
                <a:tc>
                  <a:txBody>
                    <a:bodyPr/>
                    <a:lstStyle/>
                    <a:p>
                      <a:pPr algn="ctr"/>
                      <a:r>
                        <a:rPr lang="en-US" sz="1200">
                          <a:solidFill>
                            <a:schemeClr val="tx1">
                              <a:lumMod val="75000"/>
                              <a:lumOff val="25000"/>
                            </a:schemeClr>
                          </a:solidFill>
                          <a:latin typeface="Calibri" panose="020F0502020204030204" pitchFamily="34" charset="0"/>
                          <a:cs typeface="Calibri" panose="020F0502020204030204" pitchFamily="34" charset="0"/>
                        </a:rPr>
                        <a:t>1.78</a:t>
                      </a: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a:txBody>
                  <a:tcPr anchor="b">
                    <a:noFill/>
                  </a:tcPr>
                </a:tc>
                <a:tc>
                  <a:txBody>
                    <a:bodyPr/>
                    <a:lstStyle/>
                    <a:p>
                      <a:pPr algn="ctr"/>
                      <a:r>
                        <a:rPr lang="en-US" sz="1200">
                          <a:solidFill>
                            <a:schemeClr val="tx1">
                              <a:lumMod val="75000"/>
                              <a:lumOff val="25000"/>
                            </a:schemeClr>
                          </a:solidFill>
                          <a:latin typeface="Calibri" panose="020F0502020204030204" pitchFamily="34" charset="0"/>
                          <a:cs typeface="Calibri" panose="020F0502020204030204" pitchFamily="34" charset="0"/>
                        </a:rPr>
                        <a:t>1.62</a:t>
                      </a: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a:txBody>
                  <a:tcPr anchor="b">
                    <a:noFill/>
                  </a:tcPr>
                </a:tc>
                <a:extLst>
                  <a:ext uri="{0D108BD9-81ED-4DB2-BD59-A6C34878D82A}">
                    <a16:rowId xmlns:a16="http://schemas.microsoft.com/office/drawing/2014/main" val="10004"/>
                  </a:ext>
                </a:extLst>
              </a:tr>
              <a:tr h="274320">
                <a:tc>
                  <a:txBody>
                    <a:bodyPr/>
                    <a:lstStyle/>
                    <a:p>
                      <a:r>
                        <a:rPr lang="en-US" sz="1200" b="1" dirty="0">
                          <a:solidFill>
                            <a:schemeClr val="tx1">
                              <a:lumMod val="75000"/>
                              <a:lumOff val="25000"/>
                            </a:schemeClr>
                          </a:solidFill>
                          <a:latin typeface="Calibri" panose="020F0502020204030204" pitchFamily="34" charset="0"/>
                          <a:cs typeface="Calibri" panose="020F0502020204030204" pitchFamily="34" charset="0"/>
                        </a:rPr>
                        <a:t>Average Purchase Yield</a:t>
                      </a:r>
                    </a:p>
                  </a:txBody>
                  <a:tcPr marL="45720" marR="9144" anchor="b">
                    <a:noFill/>
                  </a:tcPr>
                </a:tc>
                <a:tc>
                  <a:txBody>
                    <a:bodyPr/>
                    <a:lstStyle/>
                    <a:p>
                      <a:pPr algn="ctr"/>
                      <a:r>
                        <a:rPr lang="en-US" sz="1200">
                          <a:solidFill>
                            <a:schemeClr val="tx1">
                              <a:lumMod val="75000"/>
                              <a:lumOff val="25000"/>
                            </a:schemeClr>
                          </a:solidFill>
                          <a:latin typeface="Calibri" panose="020F0502020204030204" pitchFamily="34" charset="0"/>
                          <a:cs typeface="Calibri" panose="020F0502020204030204" pitchFamily="34" charset="0"/>
                        </a:rPr>
                        <a:t>3.64%</a:t>
                      </a: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a:txBody>
                  <a:tcPr anchor="b">
                    <a:noFill/>
                  </a:tcPr>
                </a:tc>
                <a:tc>
                  <a:txBody>
                    <a:bodyPr/>
                    <a:lstStyle/>
                    <a:p>
                      <a:pPr algn="ctr"/>
                      <a:r>
                        <a:rPr lang="en-US" sz="1200">
                          <a:solidFill>
                            <a:schemeClr val="tx1">
                              <a:lumMod val="75000"/>
                              <a:lumOff val="25000"/>
                            </a:schemeClr>
                          </a:solidFill>
                          <a:latin typeface="Calibri" panose="020F0502020204030204" pitchFamily="34" charset="0"/>
                          <a:cs typeface="Calibri" panose="020F0502020204030204" pitchFamily="34" charset="0"/>
                        </a:rPr>
                        <a:t>2.65%</a:t>
                      </a: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a:txBody>
                  <a:tcPr anchor="b">
                    <a:noFill/>
                  </a:tcPr>
                </a:tc>
                <a:extLst>
                  <a:ext uri="{0D108BD9-81ED-4DB2-BD59-A6C34878D82A}">
                    <a16:rowId xmlns:a16="http://schemas.microsoft.com/office/drawing/2014/main" val="10005"/>
                  </a:ext>
                </a:extLst>
              </a:tr>
              <a:tr h="274320">
                <a:tc>
                  <a:txBody>
                    <a:bodyPr/>
                    <a:lstStyle/>
                    <a:p>
                      <a:r>
                        <a:rPr lang="en-US" sz="1200" b="1" dirty="0">
                          <a:solidFill>
                            <a:schemeClr val="tx1">
                              <a:lumMod val="75000"/>
                              <a:lumOff val="25000"/>
                            </a:schemeClr>
                          </a:solidFill>
                          <a:latin typeface="Calibri" panose="020F0502020204030204" pitchFamily="34" charset="0"/>
                          <a:cs typeface="Calibri" panose="020F0502020204030204" pitchFamily="34" charset="0"/>
                        </a:rPr>
                        <a:t>Average Market Yield</a:t>
                      </a:r>
                    </a:p>
                  </a:txBody>
                  <a:tcPr marL="45720" marR="9144" anchor="b">
                    <a:noFill/>
                  </a:tcPr>
                </a:tc>
                <a:tc>
                  <a:txBody>
                    <a:bodyPr/>
                    <a:lstStyle/>
                    <a:p>
                      <a:pPr algn="ctr"/>
                      <a:r>
                        <a:rPr lang="en-US" sz="1200">
                          <a:solidFill>
                            <a:schemeClr val="tx1">
                              <a:lumMod val="75000"/>
                              <a:lumOff val="25000"/>
                            </a:schemeClr>
                          </a:solidFill>
                          <a:latin typeface="Calibri" panose="020F0502020204030204" pitchFamily="34" charset="0"/>
                          <a:cs typeface="Calibri" panose="020F0502020204030204" pitchFamily="34" charset="0"/>
                        </a:rPr>
                        <a:t>4.62%</a:t>
                      </a: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a:txBody>
                  <a:tcPr anchor="b">
                    <a:noFill/>
                  </a:tcPr>
                </a:tc>
                <a:tc>
                  <a:txBody>
                    <a:bodyPr/>
                    <a:lstStyle/>
                    <a:p>
                      <a:pPr algn="ctr"/>
                      <a:r>
                        <a:rPr lang="en-US" sz="1200">
                          <a:solidFill>
                            <a:schemeClr val="tx1">
                              <a:lumMod val="75000"/>
                              <a:lumOff val="25000"/>
                            </a:schemeClr>
                          </a:solidFill>
                          <a:latin typeface="Calibri" panose="020F0502020204030204" pitchFamily="34" charset="0"/>
                          <a:cs typeface="Calibri" panose="020F0502020204030204" pitchFamily="34" charset="0"/>
                        </a:rPr>
                        <a:t>3.43% </a:t>
                      </a: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a:txBody>
                  <a:tcPr anchor="b">
                    <a:noFill/>
                  </a:tcPr>
                </a:tc>
                <a:extLst>
                  <a:ext uri="{0D108BD9-81ED-4DB2-BD59-A6C34878D82A}">
                    <a16:rowId xmlns:a16="http://schemas.microsoft.com/office/drawing/2014/main" val="10006"/>
                  </a:ext>
                </a:extLst>
              </a:tr>
              <a:tr h="274320">
                <a:tc>
                  <a:txBody>
                    <a:bodyPr/>
                    <a:lstStyle/>
                    <a:p>
                      <a:r>
                        <a:rPr lang="en-US" sz="1200" b="1" dirty="0">
                          <a:solidFill>
                            <a:schemeClr val="tx1">
                              <a:lumMod val="75000"/>
                              <a:lumOff val="25000"/>
                            </a:schemeClr>
                          </a:solidFill>
                          <a:latin typeface="Calibri" panose="020F0502020204030204" pitchFamily="34" charset="0"/>
                          <a:cs typeface="Calibri" panose="020F0502020204030204" pitchFamily="34" charset="0"/>
                        </a:rPr>
                        <a:t>Average Quality*</a:t>
                      </a:r>
                    </a:p>
                  </a:txBody>
                  <a:tcPr marL="45720" marR="9144" anchor="b">
                    <a:noFill/>
                  </a:tcPr>
                </a:tc>
                <a:tc>
                  <a:txBody>
                    <a:bodyPr/>
                    <a:lstStyle/>
                    <a:p>
                      <a:pPr algn="ctr"/>
                      <a:r>
                        <a:rPr lang="en-US" sz="1200" dirty="0">
                          <a:solidFill>
                            <a:schemeClr val="tx1">
                              <a:lumMod val="75000"/>
                              <a:lumOff val="25000"/>
                            </a:schemeClr>
                          </a:solidFill>
                          <a:latin typeface="Calibri" panose="020F0502020204030204" pitchFamily="34" charset="0"/>
                          <a:cs typeface="Calibri" panose="020F0502020204030204" pitchFamily="34" charset="0"/>
                        </a:rPr>
                        <a:t>AA/Aa1</a:t>
                      </a:r>
                    </a:p>
                  </a:txBody>
                  <a:tcPr anchor="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Calibri" panose="020F0502020204030204" pitchFamily="34" charset="0"/>
                          <a:cs typeface="Calibri" panose="020F0502020204030204" pitchFamily="34" charset="0"/>
                        </a:rPr>
                        <a:t>AA+/Aa1</a:t>
                      </a:r>
                    </a:p>
                  </a:txBody>
                  <a:tcPr anchor="b">
                    <a:noFill/>
                  </a:tcPr>
                </a:tc>
                <a:extLst>
                  <a:ext uri="{0D108BD9-81ED-4DB2-BD59-A6C34878D82A}">
                    <a16:rowId xmlns:a16="http://schemas.microsoft.com/office/drawing/2014/main" val="10007"/>
                  </a:ext>
                </a:extLst>
              </a:tr>
              <a:tr h="274320">
                <a:tc>
                  <a:txBody>
                    <a:bodyPr/>
                    <a:lstStyle/>
                    <a:p>
                      <a:r>
                        <a:rPr lang="en-US" sz="1200" b="1" dirty="0">
                          <a:solidFill>
                            <a:schemeClr val="tx1">
                              <a:lumMod val="75000"/>
                              <a:lumOff val="25000"/>
                            </a:schemeClr>
                          </a:solidFill>
                          <a:latin typeface="Calibri" panose="020F0502020204030204" pitchFamily="34" charset="0"/>
                          <a:cs typeface="Calibri" panose="020F0502020204030204" pitchFamily="34" charset="0"/>
                        </a:rPr>
                        <a:t>Total Market Value</a:t>
                      </a:r>
                    </a:p>
                  </a:txBody>
                  <a:tcPr marL="45720" marR="9144" anchor="b">
                    <a:lnB w="12700" cap="flat" cmpd="sng" algn="ctr">
                      <a:solidFill>
                        <a:srgbClr val="7F7F7F"/>
                      </a:solidFill>
                      <a:prstDash val="solid"/>
                      <a:round/>
                      <a:headEnd type="none" w="med" len="med"/>
                      <a:tailEnd type="none" w="med" len="med"/>
                    </a:lnB>
                    <a:noFill/>
                  </a:tcPr>
                </a:tc>
                <a:tc>
                  <a:txBody>
                    <a:bodyPr/>
                    <a:lstStyle/>
                    <a:p>
                      <a:pPr algn="ctr"/>
                      <a:r>
                        <a:rPr lang="en-US" sz="1200">
                          <a:solidFill>
                            <a:schemeClr val="tx1">
                              <a:lumMod val="75000"/>
                              <a:lumOff val="25000"/>
                            </a:schemeClr>
                          </a:solidFill>
                          <a:latin typeface="Calibri" panose="020F0502020204030204" pitchFamily="34" charset="0"/>
                          <a:cs typeface="Calibri" panose="020F0502020204030204" pitchFamily="34" charset="0"/>
                        </a:rPr>
                        <a:t>280,086,795</a:t>
                      </a: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a:txBody>
                  <a:tcPr anchor="b">
                    <a:lnB w="12700" cap="flat" cmpd="sng" algn="ctr">
                      <a:solidFill>
                        <a:srgbClr val="7F7F7F"/>
                      </a:solidFill>
                      <a:prstDash val="solid"/>
                      <a:round/>
                      <a:headEnd type="none" w="med" len="med"/>
                      <a:tailEnd type="none" w="med" len="med"/>
                    </a:lnB>
                    <a:noFill/>
                  </a:tcPr>
                </a:tc>
                <a:tc>
                  <a:txBody>
                    <a:bodyPr/>
                    <a:lstStyle/>
                    <a:p>
                      <a:pPr algn="ctr"/>
                      <a:r>
                        <a:rPr lang="en-US" sz="1200">
                          <a:solidFill>
                            <a:schemeClr val="tx1">
                              <a:lumMod val="75000"/>
                              <a:lumOff val="25000"/>
                            </a:schemeClr>
                          </a:solidFill>
                          <a:latin typeface="Calibri" panose="020F0502020204030204" pitchFamily="34" charset="0"/>
                          <a:cs typeface="Calibri" panose="020F0502020204030204" pitchFamily="34" charset="0"/>
                        </a:rPr>
                        <a:t>270,396,622</a:t>
                      </a: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a:txBody>
                  <a:tcPr anchor="b">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10009"/>
                  </a:ext>
                </a:extLst>
              </a:tr>
              <a:tr h="172443">
                <a:tc gridSpan="3">
                  <a:txBody>
                    <a:bodyPr/>
                    <a:lstStyle/>
                    <a:p>
                      <a:r>
                        <a:rPr lang="en-US" sz="1000" b="0" i="1" baseline="0" dirty="0">
                          <a:solidFill>
                            <a:schemeClr val="tx1">
                              <a:lumMod val="75000"/>
                              <a:lumOff val="25000"/>
                            </a:schemeClr>
                          </a:solidFill>
                          <a:latin typeface="Calibri" panose="020F0502020204030204" pitchFamily="34" charset="0"/>
                          <a:cs typeface="Calibri" panose="020F0502020204030204" pitchFamily="34" charset="0"/>
                        </a:rPr>
                        <a:t>* Portfolio is S&amp;P and Moody’s respectively.</a:t>
                      </a:r>
                      <a:endParaRPr lang="en-US" sz="1000" b="0" dirty="0">
                        <a:solidFill>
                          <a:schemeClr val="tx1"/>
                        </a:solidFill>
                        <a:latin typeface="Arial" panose="020B0604020202020204" pitchFamily="34" charset="0"/>
                        <a:cs typeface="Arial" panose="020B0604020202020204" pitchFamily="34" charset="0"/>
                      </a:endParaRPr>
                    </a:p>
                  </a:txBody>
                  <a:tcPr marL="9144" marR="9144">
                    <a:lnT w="12700" cap="flat" cmpd="sng" algn="ctr">
                      <a:solidFill>
                        <a:srgbClr val="7F7F7F"/>
                      </a:solidFill>
                      <a:prstDash val="solid"/>
                      <a:round/>
                      <a:headEnd type="none" w="med" len="med"/>
                      <a:tailEnd type="none" w="med" len="med"/>
                    </a:lnT>
                    <a:noFill/>
                  </a:tcPr>
                </a:tc>
                <a:tc hMerge="1">
                  <a:txBody>
                    <a:bodyPr/>
                    <a:lstStyle/>
                    <a:p>
                      <a:pPr algn="ctr"/>
                      <a:endParaRPr lang="en-US" sz="1200" dirty="0">
                        <a:solidFill>
                          <a:schemeClr val="tx1"/>
                        </a:solidFill>
                      </a:endParaRPr>
                    </a:p>
                  </a:txBody>
                  <a:tcPr>
                    <a:lnT w="12700" cap="flat" cmpd="sng" algn="ctr">
                      <a:solidFill>
                        <a:srgbClr val="7F7F7F"/>
                      </a:solidFill>
                      <a:prstDash val="solid"/>
                      <a:round/>
                      <a:headEnd type="none" w="med" len="med"/>
                      <a:tailEnd type="none" w="med" len="med"/>
                    </a:lnT>
                    <a:noFill/>
                  </a:tcPr>
                </a:tc>
                <a:tc hMerge="1">
                  <a:txBody>
                    <a:bodyPr/>
                    <a:lstStyle/>
                    <a:p>
                      <a:pPr algn="ctr"/>
                      <a:endParaRPr lang="en-US" sz="1200" dirty="0">
                        <a:solidFill>
                          <a:schemeClr val="tx1"/>
                        </a:solidFill>
                      </a:endParaRPr>
                    </a:p>
                  </a:txBody>
                  <a:tcPr>
                    <a:noFill/>
                  </a:tcPr>
                </a:tc>
                <a:extLst>
                  <a:ext uri="{0D108BD9-81ED-4DB2-BD59-A6C34878D82A}">
                    <a16:rowId xmlns:a16="http://schemas.microsoft.com/office/drawing/2014/main" val="10010"/>
                  </a:ext>
                </a:extLst>
              </a:tr>
            </a:tbl>
          </a:graphicData>
        </a:graphic>
      </p:graphicFrame>
      <p:sp>
        <p:nvSpPr>
          <p:cNvPr id="7" name="Text Placeholder 15">
            <a:extLst>
              <a:ext uri="{FF2B5EF4-FFF2-40B4-BE49-F238E27FC236}">
                <a16:creationId xmlns:a16="http://schemas.microsoft.com/office/drawing/2014/main" id="{815EF4AF-7CE8-453A-A217-0E331B9A3D41}"/>
              </a:ext>
            </a:extLst>
          </p:cNvPr>
          <p:cNvSpPr txBox="1">
            <a:spLocks/>
          </p:cNvSpPr>
          <p:nvPr/>
        </p:nvSpPr>
        <p:spPr>
          <a:xfrm>
            <a:off x="5420638" y="558034"/>
            <a:ext cx="4511675" cy="184666"/>
          </a:xfrm>
          <a:prstGeom prst="rect">
            <a:avLst/>
          </a:prstGeom>
        </p:spPr>
        <p:txBody>
          <a:bodyPr anchor="ctr"/>
          <a:lstStyle>
            <a:lvl1pPr marL="342900" indent="-342900" algn="r" rtl="0" eaLnBrk="0" fontAlgn="base" hangingPunct="0">
              <a:spcBef>
                <a:spcPct val="0"/>
              </a:spcBef>
              <a:spcAft>
                <a:spcPct val="75000"/>
              </a:spcAft>
              <a:buClr>
                <a:srgbClr val="325C3C"/>
              </a:buClr>
              <a:buFont typeface="Arial" panose="020B0604020202020204" pitchFamily="34" charset="0"/>
              <a:buChar char="■"/>
              <a:defRPr sz="1200" i="1">
                <a:solidFill>
                  <a:srgbClr val="6A8E7D"/>
                </a:solidFill>
                <a:latin typeface="+mn-lt"/>
                <a:ea typeface="+mn-ea"/>
                <a:cs typeface="+mn-cs"/>
              </a:defRPr>
            </a:lvl1pPr>
            <a:lvl2pPr marL="742950" indent="-28575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2pPr>
            <a:lvl3pPr marL="11430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3pPr>
            <a:lvl4pPr marL="16002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4pPr>
            <a:lvl5pPr marL="20574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5pPr>
            <a:lvl6pPr marL="2514600" indent="-228600" algn="l" rtl="0" fontAlgn="base">
              <a:spcBef>
                <a:spcPct val="0"/>
              </a:spcBef>
              <a:spcAft>
                <a:spcPct val="75000"/>
              </a:spcAft>
              <a:buClr>
                <a:srgbClr val="BEA064"/>
              </a:buClr>
              <a:buFont typeface="Arial" charset="0"/>
              <a:buChar char="■"/>
              <a:defRPr sz="1600">
                <a:solidFill>
                  <a:schemeClr val="tx1"/>
                </a:solidFill>
                <a:latin typeface="+mn-lt"/>
              </a:defRPr>
            </a:lvl6pPr>
            <a:lvl7pPr marL="2971800" indent="-228600" algn="l" rtl="0" fontAlgn="base">
              <a:spcBef>
                <a:spcPct val="0"/>
              </a:spcBef>
              <a:spcAft>
                <a:spcPct val="75000"/>
              </a:spcAft>
              <a:buClr>
                <a:srgbClr val="BEA064"/>
              </a:buClr>
              <a:buFont typeface="Arial" charset="0"/>
              <a:buChar char="■"/>
              <a:defRPr sz="1600">
                <a:solidFill>
                  <a:schemeClr val="tx1"/>
                </a:solidFill>
                <a:latin typeface="+mn-lt"/>
              </a:defRPr>
            </a:lvl7pPr>
            <a:lvl8pPr marL="3429000" indent="-228600" algn="l" rtl="0" fontAlgn="base">
              <a:spcBef>
                <a:spcPct val="0"/>
              </a:spcBef>
              <a:spcAft>
                <a:spcPct val="75000"/>
              </a:spcAft>
              <a:buClr>
                <a:srgbClr val="BEA064"/>
              </a:buClr>
              <a:buFont typeface="Arial" charset="0"/>
              <a:buChar char="■"/>
              <a:defRPr sz="1600">
                <a:solidFill>
                  <a:schemeClr val="tx1"/>
                </a:solidFill>
                <a:latin typeface="+mn-lt"/>
              </a:defRPr>
            </a:lvl8pPr>
            <a:lvl9pPr marL="3886200" indent="-228600" algn="l" rtl="0" fontAlgn="base">
              <a:spcBef>
                <a:spcPct val="0"/>
              </a:spcBef>
              <a:spcAft>
                <a:spcPct val="75000"/>
              </a:spcAft>
              <a:buClr>
                <a:srgbClr val="BEA064"/>
              </a:buClr>
              <a:buFont typeface="Arial" charset="0"/>
              <a:buChar char="■"/>
              <a:defRPr sz="1600">
                <a:solidFill>
                  <a:schemeClr val="tx1"/>
                </a:solidFill>
                <a:latin typeface="+mn-lt"/>
              </a:defRPr>
            </a:lvl9pPr>
          </a:lstStyle>
          <a:p>
            <a:pPr marL="0" indent="0">
              <a:buNone/>
            </a:pPr>
            <a:r>
              <a:rPr lang="en-US" b="0" kern="0" dirty="0">
                <a:latin typeface="Calibri" panose="020F0502020204030204" pitchFamily="34" charset="0"/>
                <a:cs typeface="Calibri" panose="020F0502020204030204" pitchFamily="34" charset="0"/>
              </a:rPr>
              <a:t>As </a:t>
            </a:r>
            <a:r>
              <a:rPr lang="en-US" b="0" kern="0">
                <a:latin typeface="Calibri" panose="020F0502020204030204" pitchFamily="34" charset="0"/>
                <a:cs typeface="Calibri" panose="020F0502020204030204" pitchFamily="34" charset="0"/>
              </a:rPr>
              <a:t>of </a:t>
            </a:r>
            <a:r>
              <a:rPr lang="en-US" altLang="en-US" sz="1200" b="0" i="1">
                <a:latin typeface="Calibri" panose="020F0502020204030204" pitchFamily="34" charset="0"/>
                <a:cs typeface="Calibri" panose="020F0502020204030204" pitchFamily="34" charset="0"/>
              </a:rPr>
              <a:t>June 30, 2023</a:t>
            </a:r>
            <a:endParaRPr lang="en-US" b="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3400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06FF24-47FC-4B28-8AAA-F8C3F649E473}"/>
              </a:ext>
            </a:extLst>
          </p:cNvPr>
          <p:cNvSpPr>
            <a:spLocks noGrp="1"/>
          </p:cNvSpPr>
          <p:nvPr>
            <p:ph type="body" sz="quarter" idx="10"/>
          </p:nvPr>
        </p:nvSpPr>
        <p:spPr/>
        <p:txBody>
          <a:bodyPr/>
          <a:lstStyle/>
          <a:p>
            <a:r>
              <a:rPr lang="en-US"/>
              <a:t>Santa Clarita Valley Consolidated</a:t>
            </a:r>
            <a:endParaRPr lang="en-US" dirty="0"/>
          </a:p>
        </p:txBody>
      </p:sp>
      <p:sp>
        <p:nvSpPr>
          <p:cNvPr id="3" name="Title 2">
            <a:extLst>
              <a:ext uri="{FF2B5EF4-FFF2-40B4-BE49-F238E27FC236}">
                <a16:creationId xmlns:a16="http://schemas.microsoft.com/office/drawing/2014/main" id="{CBAF2B56-2A41-4D97-B7FA-51D2DDA49A16}"/>
              </a:ext>
            </a:extLst>
          </p:cNvPr>
          <p:cNvSpPr>
            <a:spLocks noGrp="1"/>
          </p:cNvSpPr>
          <p:nvPr>
            <p:ph type="title"/>
          </p:nvPr>
        </p:nvSpPr>
        <p:spPr/>
        <p:txBody>
          <a:bodyPr/>
          <a:lstStyle/>
          <a:p>
            <a:r>
              <a:rPr lang="en-US" dirty="0"/>
              <a:t>Sector Distribution</a:t>
            </a:r>
          </a:p>
        </p:txBody>
      </p:sp>
      <p:graphicFrame>
        <p:nvGraphicFramePr>
          <p:cNvPr id="4" name="Chart 3">
            <a:extLst>
              <a:ext uri="{FF2B5EF4-FFF2-40B4-BE49-F238E27FC236}">
                <a16:creationId xmlns:a16="http://schemas.microsoft.com/office/drawing/2014/main" id="{019BE3BF-3E08-41CC-9D44-AAC44E031D46}"/>
              </a:ext>
            </a:extLst>
          </p:cNvPr>
          <p:cNvGraphicFramePr>
            <a:graphicFrameLocks noChangeAspect="1"/>
          </p:cNvGraphicFramePr>
          <p:nvPr>
            <p:extLst>
              <p:ext uri="{D42A27DB-BD31-4B8C-83A1-F6EECF244321}">
                <p14:modId xmlns:p14="http://schemas.microsoft.com/office/powerpoint/2010/main" val="187070910"/>
              </p:ext>
            </p:extLst>
          </p:nvPr>
        </p:nvGraphicFramePr>
        <p:xfrm>
          <a:off x="85641" y="1980859"/>
          <a:ext cx="4943462" cy="386543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689DF91-2DA7-40CC-A722-DD1090C30EE2}"/>
              </a:ext>
            </a:extLst>
          </p:cNvPr>
          <p:cNvSpPr txBox="1"/>
          <p:nvPr/>
        </p:nvSpPr>
        <p:spPr>
          <a:xfrm>
            <a:off x="1386840" y="1545729"/>
            <a:ext cx="1965960" cy="461665"/>
          </a:xfrm>
          <a:prstGeom prst="rect">
            <a:avLst/>
          </a:prstGeom>
          <a:noFill/>
        </p:spPr>
        <p:txBody>
          <a:bodyPr wrap="square" rtlCol="0">
            <a:spAutoFit/>
          </a:bodyPr>
          <a:lstStyle/>
          <a:p>
            <a:pPr algn="ctr"/>
            <a:r>
              <a:rPr lang="en-US" sz="1200">
                <a:solidFill>
                  <a:schemeClr val="tx1">
                    <a:lumMod val="75000"/>
                    <a:lumOff val="25000"/>
                  </a:schemeClr>
                </a:solidFill>
                <a:latin typeface="Calibri" panose="020F0502020204030204" pitchFamily="34" charset="0"/>
                <a:cs typeface="Calibri" panose="020F0502020204030204" pitchFamily="34" charset="0"/>
              </a:rPr>
              <a:t>June 30, 2023</a:t>
            </a: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9FCC35B0-3BF1-46A7-B251-F5A4E43D3785}"/>
              </a:ext>
            </a:extLst>
          </p:cNvPr>
          <p:cNvSpPr txBox="1"/>
          <p:nvPr/>
        </p:nvSpPr>
        <p:spPr>
          <a:xfrm>
            <a:off x="6406402" y="1545729"/>
            <a:ext cx="1965960" cy="461665"/>
          </a:xfrm>
          <a:prstGeom prst="rect">
            <a:avLst/>
          </a:prstGeom>
          <a:noFill/>
        </p:spPr>
        <p:txBody>
          <a:bodyPr wrap="square" rtlCol="0">
            <a:spAutoFit/>
          </a:bodyPr>
          <a:lstStyle/>
          <a:p>
            <a:pPr algn="ctr">
              <a:defRPr sz="2160" b="1" i="0" u="none" strike="noStrike" kern="1200" baseline="0">
                <a:solidFill>
                  <a:srgbClr val="000000"/>
                </a:solidFill>
                <a:latin typeface="+mn-lt"/>
                <a:ea typeface="+mn-ea"/>
                <a:cs typeface="+mn-cs"/>
              </a:defRPr>
            </a:pPr>
            <a:r>
              <a:rPr lang="en-US" sz="1200">
                <a:solidFill>
                  <a:schemeClr val="tx1">
                    <a:lumMod val="75000"/>
                    <a:lumOff val="25000"/>
                  </a:schemeClr>
                </a:solidFill>
                <a:latin typeface="Calibri" panose="020F0502020204030204" pitchFamily="34" charset="0"/>
                <a:cs typeface="Calibri" panose="020F0502020204030204" pitchFamily="34" charset="0"/>
              </a:rPr>
              <a:t>March 31, 2023</a:t>
            </a:r>
            <a:endParaRPr lang="en-US" sz="1200" dirty="0">
              <a:solidFill>
                <a:schemeClr val="tx1">
                  <a:lumMod val="75000"/>
                  <a:lumOff val="25000"/>
                </a:schemeClr>
              </a:solidFill>
              <a:latin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6C175A70-1FD0-4108-A55A-70664F3B96FA}"/>
              </a:ext>
            </a:extLst>
          </p:cNvPr>
          <p:cNvGraphicFramePr>
            <a:graphicFrameLocks noChangeAspect="1"/>
          </p:cNvGraphicFramePr>
          <p:nvPr>
            <p:extLst>
              <p:ext uri="{D42A27DB-BD31-4B8C-83A1-F6EECF244321}">
                <p14:modId xmlns:p14="http://schemas.microsoft.com/office/powerpoint/2010/main" val="1271440767"/>
              </p:ext>
            </p:extLst>
          </p:nvPr>
        </p:nvGraphicFramePr>
        <p:xfrm>
          <a:off x="5049586" y="1980859"/>
          <a:ext cx="4943462" cy="386543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15">
            <a:extLst>
              <a:ext uri="{FF2B5EF4-FFF2-40B4-BE49-F238E27FC236}">
                <a16:creationId xmlns:a16="http://schemas.microsoft.com/office/drawing/2014/main" id="{2F7BE09E-FAC7-47ED-9914-AD2D6FB8C268}"/>
              </a:ext>
            </a:extLst>
          </p:cNvPr>
          <p:cNvSpPr txBox="1">
            <a:spLocks/>
          </p:cNvSpPr>
          <p:nvPr/>
        </p:nvSpPr>
        <p:spPr>
          <a:xfrm>
            <a:off x="5420638" y="558034"/>
            <a:ext cx="4511675" cy="184666"/>
          </a:xfrm>
          <a:prstGeom prst="rect">
            <a:avLst/>
          </a:prstGeom>
        </p:spPr>
        <p:txBody>
          <a:bodyPr anchor="ctr"/>
          <a:lstStyle>
            <a:lvl1pPr marL="342900" indent="-342900" algn="r" rtl="0" eaLnBrk="0" fontAlgn="base" hangingPunct="0">
              <a:spcBef>
                <a:spcPct val="0"/>
              </a:spcBef>
              <a:spcAft>
                <a:spcPct val="75000"/>
              </a:spcAft>
              <a:buClr>
                <a:srgbClr val="325C3C"/>
              </a:buClr>
              <a:buFont typeface="Arial" panose="020B0604020202020204" pitchFamily="34" charset="0"/>
              <a:buChar char="■"/>
              <a:defRPr sz="1200" i="1">
                <a:solidFill>
                  <a:srgbClr val="6A8E7D"/>
                </a:solidFill>
                <a:latin typeface="+mn-lt"/>
                <a:ea typeface="+mn-ea"/>
                <a:cs typeface="+mn-cs"/>
              </a:defRPr>
            </a:lvl1pPr>
            <a:lvl2pPr marL="742950" indent="-28575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2pPr>
            <a:lvl3pPr marL="11430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3pPr>
            <a:lvl4pPr marL="16002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4pPr>
            <a:lvl5pPr marL="20574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5pPr>
            <a:lvl6pPr marL="2514600" indent="-228600" algn="l" rtl="0" fontAlgn="base">
              <a:spcBef>
                <a:spcPct val="0"/>
              </a:spcBef>
              <a:spcAft>
                <a:spcPct val="75000"/>
              </a:spcAft>
              <a:buClr>
                <a:srgbClr val="BEA064"/>
              </a:buClr>
              <a:buFont typeface="Arial" charset="0"/>
              <a:buChar char="■"/>
              <a:defRPr sz="1600">
                <a:solidFill>
                  <a:schemeClr val="tx1"/>
                </a:solidFill>
                <a:latin typeface="+mn-lt"/>
              </a:defRPr>
            </a:lvl6pPr>
            <a:lvl7pPr marL="2971800" indent="-228600" algn="l" rtl="0" fontAlgn="base">
              <a:spcBef>
                <a:spcPct val="0"/>
              </a:spcBef>
              <a:spcAft>
                <a:spcPct val="75000"/>
              </a:spcAft>
              <a:buClr>
                <a:srgbClr val="BEA064"/>
              </a:buClr>
              <a:buFont typeface="Arial" charset="0"/>
              <a:buChar char="■"/>
              <a:defRPr sz="1600">
                <a:solidFill>
                  <a:schemeClr val="tx1"/>
                </a:solidFill>
                <a:latin typeface="+mn-lt"/>
              </a:defRPr>
            </a:lvl7pPr>
            <a:lvl8pPr marL="3429000" indent="-228600" algn="l" rtl="0" fontAlgn="base">
              <a:spcBef>
                <a:spcPct val="0"/>
              </a:spcBef>
              <a:spcAft>
                <a:spcPct val="75000"/>
              </a:spcAft>
              <a:buClr>
                <a:srgbClr val="BEA064"/>
              </a:buClr>
              <a:buFont typeface="Arial" charset="0"/>
              <a:buChar char="■"/>
              <a:defRPr sz="1600">
                <a:solidFill>
                  <a:schemeClr val="tx1"/>
                </a:solidFill>
                <a:latin typeface="+mn-lt"/>
              </a:defRPr>
            </a:lvl8pPr>
            <a:lvl9pPr marL="3886200" indent="-228600" algn="l" rtl="0" fontAlgn="base">
              <a:spcBef>
                <a:spcPct val="0"/>
              </a:spcBef>
              <a:spcAft>
                <a:spcPct val="75000"/>
              </a:spcAft>
              <a:buClr>
                <a:srgbClr val="BEA064"/>
              </a:buClr>
              <a:buFont typeface="Arial" charset="0"/>
              <a:buChar char="■"/>
              <a:defRPr sz="1600">
                <a:solidFill>
                  <a:schemeClr val="tx1"/>
                </a:solidFill>
                <a:latin typeface="+mn-lt"/>
              </a:defRPr>
            </a:lvl9pPr>
          </a:lstStyle>
          <a:p>
            <a:pPr marL="0" indent="0">
              <a:buNone/>
            </a:pPr>
            <a:r>
              <a:rPr lang="en-US" b="0" kern="0" dirty="0">
                <a:latin typeface="Calibri" panose="020F0502020204030204" pitchFamily="34" charset="0"/>
                <a:cs typeface="Calibri" panose="020F0502020204030204" pitchFamily="34" charset="0"/>
              </a:rPr>
              <a:t>As </a:t>
            </a:r>
            <a:r>
              <a:rPr lang="en-US" b="0" kern="0">
                <a:latin typeface="Calibri" panose="020F0502020204030204" pitchFamily="34" charset="0"/>
                <a:cs typeface="Calibri" panose="020F0502020204030204" pitchFamily="34" charset="0"/>
              </a:rPr>
              <a:t>of </a:t>
            </a:r>
            <a:r>
              <a:rPr lang="en-US" altLang="en-US" sz="1200" b="0" i="1">
                <a:latin typeface="Calibri" panose="020F0502020204030204" pitchFamily="34" charset="0"/>
                <a:cs typeface="Calibri" panose="020F0502020204030204" pitchFamily="34" charset="0"/>
              </a:rPr>
              <a:t>June 30, 2023</a:t>
            </a:r>
            <a:endParaRPr lang="en-US" b="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8273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1143000" y="1696338"/>
          <a:ext cx="77724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1101127"/>
            <a:ext cx="10058400" cy="184666"/>
          </a:xfrm>
          <a:prstGeom prst="rect">
            <a:avLst/>
          </a:prstGeom>
          <a:noFill/>
        </p:spPr>
        <p:txBody>
          <a:bodyPr wrap="square" lIns="0" tIns="0" rIns="0" bIns="0" rtlCol="0">
            <a:spAutoFit/>
          </a:bodyPr>
          <a:lstStyle/>
          <a:p>
            <a:pPr algn="ctr"/>
            <a:r>
              <a:rPr lang="en-US" sz="1200" dirty="0">
                <a:solidFill>
                  <a:schemeClr val="tx1">
                    <a:lumMod val="75000"/>
                    <a:lumOff val="25000"/>
                  </a:schemeClr>
                </a:solidFill>
                <a:latin typeface="Calibri" panose="020F0502020204030204" pitchFamily="34" charset="0"/>
                <a:cs typeface="Calibri" panose="020F0502020204030204" pitchFamily="34" charset="0"/>
              </a:rPr>
              <a:t>June 30, 2023 vs. March 31, 2023</a:t>
            </a:r>
          </a:p>
        </p:txBody>
      </p:sp>
      <p:graphicFrame>
        <p:nvGraphicFramePr>
          <p:cNvPr id="11" name="Table 10"/>
          <p:cNvGraphicFramePr>
            <a:graphicFrameLocks noGrp="1"/>
          </p:cNvGraphicFramePr>
          <p:nvPr/>
        </p:nvGraphicFramePr>
        <p:xfrm>
          <a:off x="1143000" y="5752190"/>
          <a:ext cx="7772400" cy="1033272"/>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800100">
                  <a:extLst>
                    <a:ext uri="{9D8B030D-6E8A-4147-A177-3AD203B41FA5}">
                      <a16:colId xmlns:a16="http://schemas.microsoft.com/office/drawing/2014/main" val="20008"/>
                    </a:ext>
                  </a:extLst>
                </a:gridCol>
              </a:tblGrid>
              <a:tr h="274320">
                <a:tc>
                  <a:txBody>
                    <a:bodyPr/>
                    <a:lstStyle/>
                    <a:p>
                      <a:pPr algn="l"/>
                      <a:endParaRPr lang="en-US" sz="100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A8E7D"/>
                    </a:solidFill>
                  </a:tcPr>
                </a:tc>
                <a:tc>
                  <a:txBody>
                    <a:bodyPr/>
                    <a:lstStyle/>
                    <a:p>
                      <a:pPr algn="ctr"/>
                      <a:r>
                        <a:rPr lang="en-US" sz="1000">
                          <a:solidFill>
                            <a:schemeClr val="bg1"/>
                          </a:solidFill>
                          <a:latin typeface="Calibri" panose="020F0502020204030204" pitchFamily="34" charset="0"/>
                          <a:cs typeface="Calibri" panose="020F0502020204030204" pitchFamily="34" charset="0"/>
                        </a:rPr>
                        <a:t>0 - 0.25</a:t>
                      </a:r>
                      <a:endParaRPr lang="en-US" sz="100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A8E7D"/>
                    </a:solidFill>
                  </a:tcPr>
                </a:tc>
                <a:tc>
                  <a:txBody>
                    <a:bodyPr/>
                    <a:lstStyle/>
                    <a:p>
                      <a:pPr algn="ctr"/>
                      <a:r>
                        <a:rPr lang="en-US" sz="1000">
                          <a:solidFill>
                            <a:schemeClr val="bg1"/>
                          </a:solidFill>
                          <a:latin typeface="Calibri" panose="020F0502020204030204" pitchFamily="34" charset="0"/>
                          <a:cs typeface="Calibri" panose="020F0502020204030204" pitchFamily="34" charset="0"/>
                        </a:rPr>
                        <a:t>0.25 - 0.50</a:t>
                      </a:r>
                      <a:endParaRPr lang="en-US" sz="100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A8E7D"/>
                    </a:solidFill>
                  </a:tcPr>
                </a:tc>
                <a:tc>
                  <a:txBody>
                    <a:bodyPr/>
                    <a:lstStyle/>
                    <a:p>
                      <a:pPr algn="ctr"/>
                      <a:r>
                        <a:rPr lang="en-US" sz="1000">
                          <a:solidFill>
                            <a:schemeClr val="bg1"/>
                          </a:solidFill>
                          <a:latin typeface="Calibri" panose="020F0502020204030204" pitchFamily="34" charset="0"/>
                          <a:cs typeface="Calibri" panose="020F0502020204030204" pitchFamily="34" charset="0"/>
                        </a:rPr>
                        <a:t>0.50 - 1</a:t>
                      </a:r>
                      <a:endParaRPr lang="en-US" sz="100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A8E7D"/>
                    </a:solidFill>
                  </a:tcPr>
                </a:tc>
                <a:tc>
                  <a:txBody>
                    <a:bodyPr/>
                    <a:lstStyle/>
                    <a:p>
                      <a:pPr algn="ctr"/>
                      <a:r>
                        <a:rPr lang="en-US" sz="1000">
                          <a:solidFill>
                            <a:schemeClr val="bg1"/>
                          </a:solidFill>
                          <a:latin typeface="Calibri" panose="020F0502020204030204" pitchFamily="34" charset="0"/>
                          <a:cs typeface="Calibri" panose="020F0502020204030204" pitchFamily="34" charset="0"/>
                        </a:rPr>
                        <a:t>1 - 2</a:t>
                      </a:r>
                      <a:endParaRPr lang="en-US" sz="100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A8E7D"/>
                    </a:solidFill>
                  </a:tcPr>
                </a:tc>
                <a:tc>
                  <a:txBody>
                    <a:bodyPr/>
                    <a:lstStyle/>
                    <a:p>
                      <a:pPr algn="ctr"/>
                      <a:r>
                        <a:rPr lang="en-US" sz="1000">
                          <a:solidFill>
                            <a:schemeClr val="bg1"/>
                          </a:solidFill>
                          <a:latin typeface="Calibri" panose="020F0502020204030204" pitchFamily="34" charset="0"/>
                          <a:cs typeface="Calibri" panose="020F0502020204030204" pitchFamily="34" charset="0"/>
                        </a:rPr>
                        <a:t>2 - 3</a:t>
                      </a:r>
                      <a:endParaRPr lang="en-US" sz="100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A8E7D"/>
                    </a:solidFill>
                  </a:tcPr>
                </a:tc>
                <a:tc>
                  <a:txBody>
                    <a:bodyPr/>
                    <a:lstStyle/>
                    <a:p>
                      <a:pPr algn="ctr"/>
                      <a:r>
                        <a:rPr lang="en-US" sz="1000">
                          <a:solidFill>
                            <a:schemeClr val="bg1"/>
                          </a:solidFill>
                          <a:latin typeface="Calibri" panose="020F0502020204030204" pitchFamily="34" charset="0"/>
                          <a:cs typeface="Calibri" panose="020F0502020204030204" pitchFamily="34" charset="0"/>
                        </a:rPr>
                        <a:t>3 - 4</a:t>
                      </a:r>
                      <a:endParaRPr lang="en-US" sz="100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A8E7D"/>
                    </a:solidFill>
                  </a:tcPr>
                </a:tc>
                <a:tc>
                  <a:txBody>
                    <a:bodyPr/>
                    <a:lstStyle/>
                    <a:p>
                      <a:pPr algn="ctr"/>
                      <a:r>
                        <a:rPr lang="en-US" sz="1000">
                          <a:solidFill>
                            <a:schemeClr val="bg1"/>
                          </a:solidFill>
                          <a:latin typeface="Calibri" panose="020F0502020204030204" pitchFamily="34" charset="0"/>
                          <a:cs typeface="Calibri" panose="020F0502020204030204" pitchFamily="34" charset="0"/>
                        </a:rPr>
                        <a:t>4 - 5</a:t>
                      </a:r>
                      <a:endParaRPr lang="en-US" sz="100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A8E7D"/>
                    </a:solidFill>
                  </a:tcPr>
                </a:tc>
                <a:tc>
                  <a:txBody>
                    <a:bodyPr/>
                    <a:lstStyle/>
                    <a:p>
                      <a:pPr algn="ctr"/>
                      <a:r>
                        <a:rPr lang="en-US" sz="1000">
                          <a:solidFill>
                            <a:schemeClr val="bg1"/>
                          </a:solidFill>
                          <a:latin typeface="Calibri" panose="020F0502020204030204" pitchFamily="34" charset="0"/>
                          <a:cs typeface="Calibri" panose="020F0502020204030204" pitchFamily="34" charset="0"/>
                        </a:rPr>
                        <a:t>5+</a:t>
                      </a:r>
                      <a:endParaRPr lang="en-US" sz="1000" dirty="0">
                        <a:solidFill>
                          <a:schemeClr val="bg1"/>
                        </a:solidFill>
                        <a:latin typeface="Calibri" panose="020F0502020204030204" pitchFamily="34" charset="0"/>
                        <a:cs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6A8E7D"/>
                    </a:solidFill>
                  </a:tcPr>
                </a:tc>
                <a:extLst>
                  <a:ext uri="{0D108BD9-81ED-4DB2-BD59-A6C34878D82A}">
                    <a16:rowId xmlns:a16="http://schemas.microsoft.com/office/drawing/2014/main" val="10000"/>
                  </a:ext>
                </a:extLst>
              </a:tr>
              <a:tr h="274320">
                <a:tc>
                  <a:txBody>
                    <a:bodyPr/>
                    <a:lstStyle/>
                    <a:p>
                      <a:pPr marL="0" indent="0" algn="l"/>
                      <a:r>
                        <a:rPr lang="en-US" sz="1000" b="0">
                          <a:solidFill>
                            <a:schemeClr val="tx1">
                              <a:lumMod val="75000"/>
                              <a:lumOff val="25000"/>
                            </a:schemeClr>
                          </a:solidFill>
                          <a:latin typeface="Calibri" panose="020F0502020204030204" pitchFamily="34" charset="0"/>
                          <a:cs typeface="Calibri" panose="020F0502020204030204" pitchFamily="34" charset="0"/>
                        </a:rPr>
                        <a:t>06/30/23</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36.3%</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4.2%</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11.6%</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14.0%</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12.0%</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4.3%</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3.5%</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14.1%</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4320">
                <a:tc>
                  <a:txBody>
                    <a:bodyPr/>
                    <a:lstStyle/>
                    <a:p>
                      <a:pPr marL="0" indent="0" algn="l"/>
                      <a:r>
                        <a:rPr lang="en-US" sz="1000" b="0">
                          <a:solidFill>
                            <a:schemeClr val="tx1">
                              <a:lumMod val="75000"/>
                              <a:lumOff val="25000"/>
                            </a:schemeClr>
                          </a:solidFill>
                          <a:latin typeface="Calibri" panose="020F0502020204030204" pitchFamily="34" charset="0"/>
                          <a:cs typeface="Calibri" panose="020F0502020204030204" pitchFamily="34" charset="0"/>
                        </a:rPr>
                        <a:t>03/31/23</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42.6%</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3.2%</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12.5%</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13.0%</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9.8%</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0.5%</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5.6%</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a:solidFill>
                            <a:schemeClr val="tx1">
                              <a:lumMod val="75000"/>
                              <a:lumOff val="25000"/>
                            </a:schemeClr>
                          </a:solidFill>
                          <a:latin typeface="Calibri" panose="020F0502020204030204" pitchFamily="34" charset="0"/>
                          <a:cs typeface="Calibri" panose="020F0502020204030204" pitchFamily="34" charset="0"/>
                        </a:rPr>
                        <a:t>12.9%</a:t>
                      </a:r>
                      <a:endParaRPr lang="en-US" sz="1000" b="0" dirty="0">
                        <a:solidFill>
                          <a:schemeClr val="tx1">
                            <a:lumMod val="75000"/>
                            <a:lumOff val="25000"/>
                          </a:schemeClr>
                        </a:solidFill>
                        <a:latin typeface="Calibri" panose="020F0502020204030204" pitchFamily="34" charset="0"/>
                        <a:cs typeface="Calibri" panose="020F0502020204030204" pitchFamily="34" charset="0"/>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7F7F7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0312">
                <a:tc gridSpan="2">
                  <a:txBody>
                    <a:bodyPr/>
                    <a:lstStyle/>
                    <a:p>
                      <a:pPr algn="l"/>
                      <a:endParaRPr lang="en-US" sz="800" b="1" dirty="0">
                        <a:solidFill>
                          <a:schemeClr val="tx1"/>
                        </a:solidFill>
                      </a:endParaRPr>
                    </a:p>
                  </a:txBody>
                  <a:tcPr marL="27432" marR="0" marT="1828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chemeClr val="tx1"/>
                        </a:solidFill>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tx1"/>
                        </a:solidFill>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tx1"/>
                        </a:solidFill>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tx1"/>
                        </a:solidFill>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tx1"/>
                        </a:solidFill>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tx1"/>
                        </a:solidFill>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tx1"/>
                        </a:solidFill>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solidFill>
                          <a:schemeClr val="tx1"/>
                        </a:solidFill>
                      </a:endParaRPr>
                    </a:p>
                  </a:txBody>
                  <a:tcPr marL="0" marR="914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 name="Text Placeholder 1">
            <a:extLst>
              <a:ext uri="{FF2B5EF4-FFF2-40B4-BE49-F238E27FC236}">
                <a16:creationId xmlns:a16="http://schemas.microsoft.com/office/drawing/2014/main" id="{A0F97FE6-EA84-4172-9335-4153B64C91EB}"/>
              </a:ext>
            </a:extLst>
          </p:cNvPr>
          <p:cNvSpPr>
            <a:spLocks noGrp="1"/>
          </p:cNvSpPr>
          <p:nvPr>
            <p:ph type="body" sz="quarter" idx="10"/>
          </p:nvPr>
        </p:nvSpPr>
        <p:spPr/>
        <p:txBody>
          <a:bodyPr/>
          <a:lstStyle/>
          <a:p>
            <a:r>
              <a:rPr lang="en-US"/>
              <a:t>Santa Clarita Valley Consolidated</a:t>
            </a:r>
            <a:endParaRPr lang="en-US" dirty="0"/>
          </a:p>
        </p:txBody>
      </p:sp>
      <p:sp>
        <p:nvSpPr>
          <p:cNvPr id="3" name="Title 2">
            <a:extLst>
              <a:ext uri="{FF2B5EF4-FFF2-40B4-BE49-F238E27FC236}">
                <a16:creationId xmlns:a16="http://schemas.microsoft.com/office/drawing/2014/main" id="{95BBA412-470C-4AD3-A4D3-8630A29E1BA4}"/>
              </a:ext>
            </a:extLst>
          </p:cNvPr>
          <p:cNvSpPr>
            <a:spLocks noGrp="1"/>
          </p:cNvSpPr>
          <p:nvPr>
            <p:ph type="title"/>
          </p:nvPr>
        </p:nvSpPr>
        <p:spPr>
          <a:prstGeom prst="rect">
            <a:avLst/>
          </a:prstGeom>
        </p:spPr>
        <p:txBody>
          <a:bodyPr/>
          <a:lstStyle/>
          <a:p>
            <a:r>
              <a:rPr lang="en-US" dirty="0"/>
              <a:t>Duration Distribution</a:t>
            </a:r>
          </a:p>
        </p:txBody>
      </p:sp>
      <p:sp>
        <p:nvSpPr>
          <p:cNvPr id="7" name="Text Placeholder 15">
            <a:extLst>
              <a:ext uri="{FF2B5EF4-FFF2-40B4-BE49-F238E27FC236}">
                <a16:creationId xmlns:a16="http://schemas.microsoft.com/office/drawing/2014/main" id="{A3C39AFB-839B-4ECF-A5CB-DD2D8BBEA690}"/>
              </a:ext>
            </a:extLst>
          </p:cNvPr>
          <p:cNvSpPr txBox="1">
            <a:spLocks/>
          </p:cNvSpPr>
          <p:nvPr/>
        </p:nvSpPr>
        <p:spPr>
          <a:xfrm>
            <a:off x="5420638" y="558034"/>
            <a:ext cx="4511675" cy="184666"/>
          </a:xfrm>
          <a:prstGeom prst="rect">
            <a:avLst/>
          </a:prstGeom>
        </p:spPr>
        <p:txBody>
          <a:bodyPr anchor="ctr"/>
          <a:lstStyle>
            <a:lvl1pPr marL="342900" indent="-342900" algn="r" rtl="0" eaLnBrk="0" fontAlgn="base" hangingPunct="0">
              <a:spcBef>
                <a:spcPct val="0"/>
              </a:spcBef>
              <a:spcAft>
                <a:spcPct val="75000"/>
              </a:spcAft>
              <a:buClr>
                <a:srgbClr val="325C3C"/>
              </a:buClr>
              <a:buFont typeface="Arial" panose="020B0604020202020204" pitchFamily="34" charset="0"/>
              <a:buChar char="■"/>
              <a:defRPr sz="1200" i="1">
                <a:solidFill>
                  <a:srgbClr val="6A8E7D"/>
                </a:solidFill>
                <a:latin typeface="+mn-lt"/>
                <a:ea typeface="+mn-ea"/>
                <a:cs typeface="+mn-cs"/>
              </a:defRPr>
            </a:lvl1pPr>
            <a:lvl2pPr marL="742950" indent="-28575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2pPr>
            <a:lvl3pPr marL="11430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3pPr>
            <a:lvl4pPr marL="16002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4pPr>
            <a:lvl5pPr marL="20574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5pPr>
            <a:lvl6pPr marL="2514600" indent="-228600" algn="l" rtl="0" fontAlgn="base">
              <a:spcBef>
                <a:spcPct val="0"/>
              </a:spcBef>
              <a:spcAft>
                <a:spcPct val="75000"/>
              </a:spcAft>
              <a:buClr>
                <a:srgbClr val="BEA064"/>
              </a:buClr>
              <a:buFont typeface="Arial" charset="0"/>
              <a:buChar char="■"/>
              <a:defRPr sz="1600">
                <a:solidFill>
                  <a:schemeClr val="tx1"/>
                </a:solidFill>
                <a:latin typeface="+mn-lt"/>
              </a:defRPr>
            </a:lvl6pPr>
            <a:lvl7pPr marL="2971800" indent="-228600" algn="l" rtl="0" fontAlgn="base">
              <a:spcBef>
                <a:spcPct val="0"/>
              </a:spcBef>
              <a:spcAft>
                <a:spcPct val="75000"/>
              </a:spcAft>
              <a:buClr>
                <a:srgbClr val="BEA064"/>
              </a:buClr>
              <a:buFont typeface="Arial" charset="0"/>
              <a:buChar char="■"/>
              <a:defRPr sz="1600">
                <a:solidFill>
                  <a:schemeClr val="tx1"/>
                </a:solidFill>
                <a:latin typeface="+mn-lt"/>
              </a:defRPr>
            </a:lvl7pPr>
            <a:lvl8pPr marL="3429000" indent="-228600" algn="l" rtl="0" fontAlgn="base">
              <a:spcBef>
                <a:spcPct val="0"/>
              </a:spcBef>
              <a:spcAft>
                <a:spcPct val="75000"/>
              </a:spcAft>
              <a:buClr>
                <a:srgbClr val="BEA064"/>
              </a:buClr>
              <a:buFont typeface="Arial" charset="0"/>
              <a:buChar char="■"/>
              <a:defRPr sz="1600">
                <a:solidFill>
                  <a:schemeClr val="tx1"/>
                </a:solidFill>
                <a:latin typeface="+mn-lt"/>
              </a:defRPr>
            </a:lvl8pPr>
            <a:lvl9pPr marL="3886200" indent="-228600" algn="l" rtl="0" fontAlgn="base">
              <a:spcBef>
                <a:spcPct val="0"/>
              </a:spcBef>
              <a:spcAft>
                <a:spcPct val="75000"/>
              </a:spcAft>
              <a:buClr>
                <a:srgbClr val="BEA064"/>
              </a:buClr>
              <a:buFont typeface="Arial" charset="0"/>
              <a:buChar char="■"/>
              <a:defRPr sz="1600">
                <a:solidFill>
                  <a:schemeClr val="tx1"/>
                </a:solidFill>
                <a:latin typeface="+mn-lt"/>
              </a:defRPr>
            </a:lvl9pPr>
          </a:lstStyle>
          <a:p>
            <a:pPr marL="0" indent="0">
              <a:buNone/>
            </a:pPr>
            <a:r>
              <a:rPr lang="en-US" b="0" kern="0" dirty="0">
                <a:latin typeface="Calibri" panose="020F0502020204030204" pitchFamily="34" charset="0"/>
                <a:cs typeface="Calibri" panose="020F0502020204030204" pitchFamily="34" charset="0"/>
              </a:rPr>
              <a:t>As </a:t>
            </a:r>
            <a:r>
              <a:rPr lang="en-US" b="0" kern="0">
                <a:latin typeface="Calibri" panose="020F0502020204030204" pitchFamily="34" charset="0"/>
                <a:cs typeface="Calibri" panose="020F0502020204030204" pitchFamily="34" charset="0"/>
              </a:rPr>
              <a:t>of </a:t>
            </a:r>
            <a:r>
              <a:rPr lang="en-US" altLang="en-US" sz="1200" b="0" i="1">
                <a:latin typeface="Calibri" panose="020F0502020204030204" pitchFamily="34" charset="0"/>
                <a:cs typeface="Calibri" panose="020F0502020204030204" pitchFamily="34" charset="0"/>
              </a:rPr>
              <a:t>June 30, 2023</a:t>
            </a:r>
            <a:endParaRPr lang="en-US" b="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0226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Important Disclosures</a:t>
            </a:r>
          </a:p>
        </p:txBody>
      </p:sp>
      <p:sp>
        <p:nvSpPr>
          <p:cNvPr id="32" name="Content Placeholder 2"/>
          <p:cNvSpPr>
            <a:spLocks noGrp="1"/>
          </p:cNvSpPr>
          <p:nvPr>
            <p:ph sz="half" idx="4294967295"/>
          </p:nvPr>
        </p:nvSpPr>
        <p:spPr>
          <a:xfrm>
            <a:off x="237428" y="1210801"/>
            <a:ext cx="9601200" cy="4920492"/>
          </a:xfrm>
        </p:spPr>
        <p:txBody>
          <a:bodyPr/>
          <a:lstStyle/>
          <a:p>
            <a:pPr marL="0" indent="0" algn="just">
              <a:buNone/>
            </a:pPr>
            <a:r>
              <a:rPr lang="en-US" sz="900" dirty="0">
                <a:solidFill>
                  <a:schemeClr val="tx1">
                    <a:lumMod val="75000"/>
                    <a:lumOff val="25000"/>
                  </a:schemeClr>
                </a:solidFill>
              </a:rPr>
              <a:t>2023 Chandler Asset Management, Inc, An Independent Registered Investment Adviser.</a:t>
            </a:r>
          </a:p>
          <a:p>
            <a:pPr marL="0" indent="0" algn="just">
              <a:buNone/>
            </a:pPr>
            <a:r>
              <a:rPr lang="en-US" sz="900" dirty="0">
                <a:solidFill>
                  <a:schemeClr val="tx1">
                    <a:lumMod val="75000"/>
                    <a:lumOff val="25000"/>
                  </a:schemeClr>
                </a:solidFill>
              </a:rPr>
              <a:t>Information contained herein is confidential. Prices are provided by ICE Data Services Inc (“IDS”), an independent pricing source. In the event IDS does not provide a price or if the price provided is not reflective of fair market value, Chandler will obtain pricing from an alternative approved third party pricing source in accordance with our written valuation policy and procedures. Our valuation procedures are also disclosed in Item 5 of our Form ADV Part 2A.</a:t>
            </a:r>
          </a:p>
          <a:p>
            <a:pPr marL="0" indent="0" algn="just">
              <a:buNone/>
            </a:pPr>
            <a:r>
              <a:rPr lang="en-US" sz="900" dirty="0">
                <a:solidFill>
                  <a:schemeClr val="tx1">
                    <a:lumMod val="75000"/>
                    <a:lumOff val="25000"/>
                  </a:schemeClr>
                </a:solidFill>
              </a:rPr>
              <a:t>Performance results are presented gross-of-advisory fees and represent the client’s Total Return. The deduction of advisory fees lowers performance results. These results include the reinvestment of dividends and other earnings. Past performance may not be indicative of future results. Therefore, clients should not assume that future performance of any specific investment or investment strategy will be profitable or equal to past performance levels. All investment strategies have the potential for profit or loss. Economic factors, market conditions or changes in investment strategies, contributions or withdrawals may materially alter the performance and results of your portfolio. </a:t>
            </a:r>
          </a:p>
          <a:p>
            <a:pPr marL="0" indent="0" algn="just">
              <a:buNone/>
            </a:pPr>
            <a:r>
              <a:rPr lang="en-US" sz="900" dirty="0">
                <a:solidFill>
                  <a:schemeClr val="tx1">
                    <a:lumMod val="75000"/>
                    <a:lumOff val="25000"/>
                  </a:schemeClr>
                </a:solidFill>
              </a:rPr>
              <a:t>Index returns assume reinvestment of all distributions. Historical performance results for investment indexes generally do not reflect the deduction of transaction and/or custodial charges or the deduction of an investment management fee, the incurrence of which would have the effect of decreasing historical performance results. It is not possible to invest directly in an index.</a:t>
            </a:r>
          </a:p>
          <a:p>
            <a:pPr marL="0" indent="0" algn="just">
              <a:buNone/>
            </a:pPr>
            <a:r>
              <a:rPr lang="en-US" sz="900" dirty="0">
                <a:solidFill>
                  <a:schemeClr val="tx1">
                    <a:lumMod val="75000"/>
                    <a:lumOff val="25000"/>
                  </a:schemeClr>
                </a:solidFill>
              </a:rPr>
              <a:t>Source ICE Data Indices, LLC ("ICE"), used with permission. ICE permits use of the ICE indices and related data on an "as is" basis; ICE, its affiliates and their respective third party suppliers disclaim any and all warranties and representations, express and/or implied, including any warranties of merchantability or fitness for a particular purpose or use, including the indices, index data and any data included in, related to, or derived therefrom. Neither ICE data, its affiliates or their respective third party providers guarantee the quality, adequacy, accuracy, timeliness or completeness of the indices or the index data or any component thereof, and the indices and index data and all components thereof are provided on an "as is" basis and licensee's use it at licensee's own risk. ICE data, its affiliates and their respective third party do not sponsor, endorse, or recommend chandler asset management, or any of its products or services.</a:t>
            </a:r>
          </a:p>
          <a:p>
            <a:pPr marL="0" indent="0" algn="just">
              <a:buNone/>
            </a:pPr>
            <a:r>
              <a:rPr lang="en-US" sz="900" dirty="0">
                <a:solidFill>
                  <a:schemeClr val="tx1">
                    <a:lumMod val="75000"/>
                    <a:lumOff val="25000"/>
                  </a:schemeClr>
                </a:solidFill>
              </a:rPr>
              <a:t>This report is provided for informational purposes only and should not be construed as a specific investment or legal advice. The information contained herein was obtained from sources believed to be reliable as of the date of publication, but may become outdated or superseded at any time without notice. Any opinions or views expressed are based on current market conditions and are subject to change. This report may contain forecasts and forward-looking statements which are inherently limited and should not be relied upon as indicator of future results. Past performance is not indicative of future results. This report is not intended to constitute an offer, solicitation, recommendation or advice regarding any securities or investment strategy and should not be regarded by recipients as a substitute for the exercise of their own judgment. </a:t>
            </a:r>
          </a:p>
          <a:p>
            <a:pPr marL="0" indent="0" algn="just">
              <a:buNone/>
            </a:pPr>
            <a:r>
              <a:rPr lang="en-US" sz="900" dirty="0">
                <a:solidFill>
                  <a:schemeClr val="tx1">
                    <a:lumMod val="75000"/>
                    <a:lumOff val="25000"/>
                  </a:schemeClr>
                </a:solidFill>
              </a:rPr>
              <a:t>Fixed income investments are subject to interest, credit and market risk. Interest rate risk: the value of fixed income investments will decline as interest rates rise. Credit risk: the possibility that the borrower may not be able to repay interest and principal. Low rated bonds generally have to pay higher interest rates to attract investors willing to take on greater risk. Market risk: the bond market in general could decline due to economic conditions, especially during periods of rising interest rates.</a:t>
            </a:r>
          </a:p>
          <a:p>
            <a:pPr marL="0" indent="0" algn="just">
              <a:buNone/>
            </a:pPr>
            <a:r>
              <a:rPr lang="en-US" sz="900" dirty="0">
                <a:solidFill>
                  <a:schemeClr val="tx1">
                    <a:lumMod val="75000"/>
                    <a:lumOff val="25000"/>
                  </a:schemeClr>
                </a:solidFill>
              </a:rPr>
              <a:t>Ratings information have been provided by Moody’s, S&amp;P and Fitch through data feeds we believe to be reliable as of the date of this statement, however we cannot guarantee its accuracy.</a:t>
            </a:r>
          </a:p>
          <a:p>
            <a:pPr marL="0" indent="0" algn="just">
              <a:buNone/>
            </a:pPr>
            <a:r>
              <a:rPr lang="en-US" sz="900" dirty="0">
                <a:solidFill>
                  <a:schemeClr val="tx1">
                    <a:lumMod val="75000"/>
                    <a:lumOff val="25000"/>
                  </a:schemeClr>
                </a:solidFill>
              </a:rPr>
              <a:t>Security level ratings for U.S. Agency issued mortgage-backed securities (“MBS”) reflect the issuer rating because the securities themselves are not rated. The issuing U.S. Agency guarantees the full and timely payment of both principal and interest and carries a AA+/</a:t>
            </a:r>
            <a:r>
              <a:rPr lang="en-US" sz="900" dirty="0" err="1">
                <a:solidFill>
                  <a:schemeClr val="tx1">
                    <a:lumMod val="75000"/>
                    <a:lumOff val="25000"/>
                  </a:schemeClr>
                </a:solidFill>
              </a:rPr>
              <a:t>Aaa</a:t>
            </a:r>
            <a:r>
              <a:rPr lang="en-US" sz="900" dirty="0">
                <a:solidFill>
                  <a:schemeClr val="tx1">
                    <a:lumMod val="75000"/>
                    <a:lumOff val="25000"/>
                  </a:schemeClr>
                </a:solidFill>
              </a:rPr>
              <a:t>/AAA by S&amp;P, Moody’s and Fitch respectively.</a:t>
            </a:r>
          </a:p>
          <a:p>
            <a:pPr marL="0" indent="0" algn="just">
              <a:buNone/>
            </a:pPr>
            <a:r>
              <a:rPr lang="en-US" sz="900" dirty="0">
                <a:solidFill>
                  <a:schemeClr val="tx1">
                    <a:lumMod val="75000"/>
                    <a:lumOff val="25000"/>
                  </a:schemeClr>
                </a:solidFill>
              </a:rPr>
              <a:t>Your qualified custodian bank maintains control of all assets reflected in this statement and we urge you to compare this statement to the one you receive from your qualified custodian. Chandler does not have any authority to withdraw or deposit funds from/to the custodian account.</a:t>
            </a:r>
          </a:p>
        </p:txBody>
      </p:sp>
      <p:pic>
        <p:nvPicPr>
          <p:cNvPr id="5" name="Picture 4" hidden="1"/>
          <p:cNvPicPr>
            <a:picLocks noChangeAspect="1"/>
          </p:cNvPicPr>
          <p:nvPr/>
        </p:nvPicPr>
        <p:blipFill rotWithShape="1">
          <a:blip r:embed="rId3">
            <a:extLst>
              <a:ext uri="{28A0092B-C50C-407E-A947-70E740481C1C}">
                <a14:useLocalDpi xmlns:a14="http://schemas.microsoft.com/office/drawing/2010/main" val="0"/>
              </a:ext>
            </a:extLst>
          </a:blip>
          <a:srcRect t="9255" b="9333"/>
          <a:stretch/>
        </p:blipFill>
        <p:spPr>
          <a:xfrm>
            <a:off x="641350" y="3553453"/>
            <a:ext cx="8870172" cy="5583219"/>
          </a:xfrm>
          <a:prstGeom prst="rect">
            <a:avLst/>
          </a:prstGeom>
        </p:spPr>
      </p:pic>
      <p:sp>
        <p:nvSpPr>
          <p:cNvPr id="6" name="Text Placeholder 15">
            <a:extLst>
              <a:ext uri="{FF2B5EF4-FFF2-40B4-BE49-F238E27FC236}">
                <a16:creationId xmlns:a16="http://schemas.microsoft.com/office/drawing/2014/main" id="{F695BE99-066B-4EA9-9688-D59C23CB8635}"/>
              </a:ext>
            </a:extLst>
          </p:cNvPr>
          <p:cNvSpPr txBox="1">
            <a:spLocks/>
          </p:cNvSpPr>
          <p:nvPr/>
        </p:nvSpPr>
        <p:spPr>
          <a:xfrm>
            <a:off x="5420638" y="558034"/>
            <a:ext cx="4511675" cy="184666"/>
          </a:xfrm>
          <a:prstGeom prst="rect">
            <a:avLst/>
          </a:prstGeom>
        </p:spPr>
        <p:txBody>
          <a:bodyPr anchor="ctr"/>
          <a:lstStyle>
            <a:lvl1pPr marL="342900" indent="-342900" algn="r" rtl="0" eaLnBrk="0" fontAlgn="base" hangingPunct="0">
              <a:spcBef>
                <a:spcPct val="0"/>
              </a:spcBef>
              <a:spcAft>
                <a:spcPct val="75000"/>
              </a:spcAft>
              <a:buClr>
                <a:srgbClr val="325C3C"/>
              </a:buClr>
              <a:buFont typeface="Arial" panose="020B0604020202020204" pitchFamily="34" charset="0"/>
              <a:buChar char="■"/>
              <a:defRPr sz="1200" i="1">
                <a:solidFill>
                  <a:srgbClr val="6A8E7D"/>
                </a:solidFill>
                <a:latin typeface="+mn-lt"/>
                <a:ea typeface="+mn-ea"/>
                <a:cs typeface="+mn-cs"/>
              </a:defRPr>
            </a:lvl1pPr>
            <a:lvl2pPr marL="742950" indent="-28575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2pPr>
            <a:lvl3pPr marL="11430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3pPr>
            <a:lvl4pPr marL="16002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4pPr>
            <a:lvl5pPr marL="20574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5pPr>
            <a:lvl6pPr marL="2514600" indent="-228600" algn="l" rtl="0" fontAlgn="base">
              <a:spcBef>
                <a:spcPct val="0"/>
              </a:spcBef>
              <a:spcAft>
                <a:spcPct val="75000"/>
              </a:spcAft>
              <a:buClr>
                <a:srgbClr val="BEA064"/>
              </a:buClr>
              <a:buFont typeface="Arial" charset="0"/>
              <a:buChar char="■"/>
              <a:defRPr sz="1600">
                <a:solidFill>
                  <a:schemeClr val="tx1"/>
                </a:solidFill>
                <a:latin typeface="+mn-lt"/>
              </a:defRPr>
            </a:lvl6pPr>
            <a:lvl7pPr marL="2971800" indent="-228600" algn="l" rtl="0" fontAlgn="base">
              <a:spcBef>
                <a:spcPct val="0"/>
              </a:spcBef>
              <a:spcAft>
                <a:spcPct val="75000"/>
              </a:spcAft>
              <a:buClr>
                <a:srgbClr val="BEA064"/>
              </a:buClr>
              <a:buFont typeface="Arial" charset="0"/>
              <a:buChar char="■"/>
              <a:defRPr sz="1600">
                <a:solidFill>
                  <a:schemeClr val="tx1"/>
                </a:solidFill>
                <a:latin typeface="+mn-lt"/>
              </a:defRPr>
            </a:lvl7pPr>
            <a:lvl8pPr marL="3429000" indent="-228600" algn="l" rtl="0" fontAlgn="base">
              <a:spcBef>
                <a:spcPct val="0"/>
              </a:spcBef>
              <a:spcAft>
                <a:spcPct val="75000"/>
              </a:spcAft>
              <a:buClr>
                <a:srgbClr val="BEA064"/>
              </a:buClr>
              <a:buFont typeface="Arial" charset="0"/>
              <a:buChar char="■"/>
              <a:defRPr sz="1600">
                <a:solidFill>
                  <a:schemeClr val="tx1"/>
                </a:solidFill>
                <a:latin typeface="+mn-lt"/>
              </a:defRPr>
            </a:lvl8pPr>
            <a:lvl9pPr marL="3886200" indent="-228600" algn="l" rtl="0" fontAlgn="base">
              <a:spcBef>
                <a:spcPct val="0"/>
              </a:spcBef>
              <a:spcAft>
                <a:spcPct val="75000"/>
              </a:spcAft>
              <a:buClr>
                <a:srgbClr val="BEA064"/>
              </a:buClr>
              <a:buFont typeface="Arial" charset="0"/>
              <a:buChar char="■"/>
              <a:defRPr sz="1600">
                <a:solidFill>
                  <a:schemeClr val="tx1"/>
                </a:solidFill>
                <a:latin typeface="+mn-lt"/>
              </a:defRPr>
            </a:lvl9pPr>
          </a:lstStyle>
          <a:p>
            <a:pPr marL="0" indent="0">
              <a:buNone/>
            </a:pPr>
            <a:r>
              <a:rPr lang="en-US" b="0" kern="0" dirty="0">
                <a:latin typeface="Calibri" panose="020F0502020204030204" pitchFamily="34" charset="0"/>
                <a:cs typeface="Calibri" panose="020F0502020204030204" pitchFamily="34" charset="0"/>
              </a:rPr>
              <a:t>As </a:t>
            </a:r>
            <a:r>
              <a:rPr lang="en-US" b="0" kern="0">
                <a:latin typeface="Calibri" panose="020F0502020204030204" pitchFamily="34" charset="0"/>
                <a:cs typeface="Calibri" panose="020F0502020204030204" pitchFamily="34" charset="0"/>
              </a:rPr>
              <a:t>of </a:t>
            </a:r>
            <a:r>
              <a:rPr lang="en-US" altLang="en-US" sz="1200" b="0" i="1">
                <a:latin typeface="Calibri" panose="020F0502020204030204" pitchFamily="34" charset="0"/>
                <a:cs typeface="Calibri" panose="020F0502020204030204" pitchFamily="34" charset="0"/>
              </a:rPr>
              <a:t>June 30, 2023</a:t>
            </a:r>
            <a:endParaRPr lang="en-US" b="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137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Benchmark Disclosures</a:t>
            </a:r>
          </a:p>
        </p:txBody>
      </p:sp>
      <p:pic>
        <p:nvPicPr>
          <p:cNvPr id="5" name="Picture 4" hidden="1"/>
          <p:cNvPicPr>
            <a:picLocks noChangeAspect="1"/>
          </p:cNvPicPr>
          <p:nvPr/>
        </p:nvPicPr>
        <p:blipFill rotWithShape="1">
          <a:blip r:embed="rId3">
            <a:extLst>
              <a:ext uri="{28A0092B-C50C-407E-A947-70E740481C1C}">
                <a14:useLocalDpi xmlns:a14="http://schemas.microsoft.com/office/drawing/2010/main" val="0"/>
              </a:ext>
            </a:extLst>
          </a:blip>
          <a:srcRect t="9255" b="9333"/>
          <a:stretch/>
        </p:blipFill>
        <p:spPr>
          <a:xfrm>
            <a:off x="641350" y="3553453"/>
            <a:ext cx="8870172" cy="5583219"/>
          </a:xfrm>
          <a:prstGeom prst="rect">
            <a:avLst/>
          </a:prstGeom>
        </p:spPr>
      </p:pic>
      <p:graphicFrame>
        <p:nvGraphicFramePr>
          <p:cNvPr id="4" name="Table 3">
            <a:extLst>
              <a:ext uri="{FF2B5EF4-FFF2-40B4-BE49-F238E27FC236}">
                <a16:creationId xmlns:a16="http://schemas.microsoft.com/office/drawing/2014/main" id="{C8ABFC90-EE1B-4489-8B3E-143D4B39FD1B}"/>
              </a:ext>
            </a:extLst>
          </p:cNvPr>
          <p:cNvGraphicFramePr>
            <a:graphicFrameLocks noGrp="1"/>
          </p:cNvGraphicFramePr>
          <p:nvPr>
            <p:extLst>
              <p:ext uri="{D42A27DB-BD31-4B8C-83A1-F6EECF244321}">
                <p14:modId xmlns:p14="http://schemas.microsoft.com/office/powerpoint/2010/main" val="1743813617"/>
              </p:ext>
            </p:extLst>
          </p:nvPr>
        </p:nvGraphicFramePr>
        <p:xfrm>
          <a:off x="182880" y="1225296"/>
          <a:ext cx="9601200" cy="2453640"/>
        </p:xfrm>
        <a:graphic>
          <a:graphicData uri="http://schemas.openxmlformats.org/drawingml/2006/table">
            <a:tbl>
              <a:tblPr>
                <a:tableStyleId>{5C22544A-7EE6-4342-B048-85BDC9FD1C3A}</a:tableStyleId>
              </a:tblPr>
              <a:tblGrid>
                <a:gridCol w="9601200">
                  <a:extLst>
                    <a:ext uri="{9D8B030D-6E8A-4147-A177-3AD203B41FA5}">
                      <a16:colId xmlns:a16="http://schemas.microsoft.com/office/drawing/2014/main" val="680310091"/>
                    </a:ext>
                  </a:extLst>
                </a:gridCol>
              </a:tblGrid>
              <a:tr h="370840">
                <a:tc>
                  <a:txBody>
                    <a:bodyPr/>
                    <a:lstStyle/>
                    <a:p>
                      <a:r>
                        <a:rPr lang="en-US" sz="900" b="1" dirty="0">
                          <a:latin typeface="Calibri" panose="020F0502020204030204" pitchFamily="34" charset="0"/>
                          <a:cs typeface="Calibri" panose="020F0502020204030204" pitchFamily="34" charset="0"/>
                        </a:rPr>
                        <a:t>ICE </a:t>
                      </a:r>
                      <a:r>
                        <a:rPr lang="en-US" sz="900" b="1" dirty="0" err="1">
                          <a:latin typeface="Calibri" panose="020F0502020204030204" pitchFamily="34" charset="0"/>
                          <a:cs typeface="Calibri" panose="020F0502020204030204" pitchFamily="34" charset="0"/>
                        </a:rPr>
                        <a:t>BofA</a:t>
                      </a:r>
                      <a:r>
                        <a:rPr lang="en-US" sz="900" b="1" dirty="0">
                          <a:latin typeface="Calibri" panose="020F0502020204030204" pitchFamily="34" charset="0"/>
                          <a:cs typeface="Calibri" panose="020F0502020204030204" pitchFamily="34" charset="0"/>
                        </a:rPr>
                        <a:t> 1-10 </a:t>
                      </a:r>
                      <a:r>
                        <a:rPr lang="en-US" sz="900" b="1" dirty="0" err="1">
                          <a:latin typeface="Calibri" panose="020F0502020204030204" pitchFamily="34" charset="0"/>
                          <a:cs typeface="Calibri" panose="020F0502020204030204" pitchFamily="34" charset="0"/>
                        </a:rPr>
                        <a:t>Yr</a:t>
                      </a:r>
                      <a:r>
                        <a:rPr lang="en-US" sz="900" b="1" dirty="0">
                          <a:latin typeface="Calibri" panose="020F0502020204030204" pitchFamily="34" charset="0"/>
                          <a:cs typeface="Calibri" panose="020F0502020204030204" pitchFamily="34" charset="0"/>
                        </a:rPr>
                        <a:t> US Treasury &amp; Agency Index</a:t>
                      </a:r>
                    </a:p>
                    <a:p>
                      <a:endParaRPr lang="en-US" sz="500" dirty="0">
                        <a:latin typeface="Calibri" panose="020F0502020204030204" pitchFamily="34" charset="0"/>
                        <a:cs typeface="Calibri" panose="020F0502020204030204" pitchFamily="34" charset="0"/>
                      </a:endParaRPr>
                    </a:p>
                    <a:p>
                      <a:pPr algn="just"/>
                      <a:r>
                        <a:rPr lang="en-US" sz="900" i="1" dirty="0">
                          <a:latin typeface="Calibri" panose="020F0502020204030204" pitchFamily="34" charset="0"/>
                          <a:cs typeface="Calibri" panose="020F0502020204030204" pitchFamily="34" charset="0"/>
                        </a:rPr>
                        <a:t>The ICE BofA 1-10 Year US Treasury &amp; Agency Index tracks the performance of US dollar denominated US Treasury and nonsubordinated US agency debt issued in the US domestic market. Qualifying securities must have an investment grade rating (based on an average of Moody’s, S&amp;P and Fitch). Qualifying securities must have at least one year remaining term to final maturity and less than ten years remaining term to final maturity, at least 18 months to maturity at time of issuance, a fixed coupon schedule, and a minimum amount outstanding of $1 billion for sovereigns and $250 million for agencies.</a:t>
                      </a:r>
                    </a:p>
                    <a:p>
                      <a:endParaRPr lang="en-US" sz="900" i="1"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900" b="1" dirty="0">
                          <a:latin typeface="Calibri" panose="020F0502020204030204" pitchFamily="34" charset="0"/>
                          <a:cs typeface="Calibri" panose="020F0502020204030204" pitchFamily="34" charset="0"/>
                        </a:rPr>
                        <a:t>ICE </a:t>
                      </a:r>
                      <a:r>
                        <a:rPr lang="en-US" sz="900" b="1" dirty="0" err="1">
                          <a:latin typeface="Calibri" panose="020F0502020204030204" pitchFamily="34" charset="0"/>
                          <a:cs typeface="Calibri" panose="020F0502020204030204" pitchFamily="34" charset="0"/>
                        </a:rPr>
                        <a:t>BofA</a:t>
                      </a:r>
                      <a:r>
                        <a:rPr lang="en-US" sz="900" b="1" dirty="0">
                          <a:latin typeface="Calibri" panose="020F0502020204030204" pitchFamily="34" charset="0"/>
                          <a:cs typeface="Calibri" panose="020F0502020204030204" pitchFamily="34" charset="0"/>
                        </a:rPr>
                        <a:t> 0-3 </a:t>
                      </a:r>
                      <a:r>
                        <a:rPr lang="en-US" sz="900" b="1" dirty="0" err="1">
                          <a:latin typeface="Calibri" panose="020F0502020204030204" pitchFamily="34" charset="0"/>
                          <a:cs typeface="Calibri" panose="020F0502020204030204" pitchFamily="34" charset="0"/>
                        </a:rPr>
                        <a:t>Yr</a:t>
                      </a:r>
                      <a:r>
                        <a:rPr lang="en-US" sz="900" b="1" dirty="0">
                          <a:latin typeface="Calibri" panose="020F0502020204030204" pitchFamily="34" charset="0"/>
                          <a:cs typeface="Calibri" panose="020F0502020204030204" pitchFamily="34" charset="0"/>
                        </a:rPr>
                        <a:t> US Treasury &amp; Agency Index</a:t>
                      </a:r>
                    </a:p>
                    <a:p>
                      <a:endParaRPr lang="en-US" sz="900" i="1" dirty="0">
                        <a:latin typeface="Calibri" panose="020F0502020204030204" pitchFamily="34" charset="0"/>
                        <a:cs typeface="Calibri" panose="020F0502020204030204" pitchFamily="34" charset="0"/>
                      </a:endParaRPr>
                    </a:p>
                    <a:p>
                      <a:pPr algn="just"/>
                      <a:r>
                        <a:rPr lang="en-US" sz="900" i="1" dirty="0">
                          <a:latin typeface="Calibri" panose="020F0502020204030204" pitchFamily="34" charset="0"/>
                          <a:cs typeface="Calibri" panose="020F0502020204030204" pitchFamily="34" charset="0"/>
                        </a:rPr>
                        <a:t>ICE </a:t>
                      </a:r>
                      <a:r>
                        <a:rPr lang="en-US" sz="900" i="1" dirty="0" err="1">
                          <a:latin typeface="Calibri" panose="020F0502020204030204" pitchFamily="34" charset="0"/>
                          <a:cs typeface="Calibri" panose="020F0502020204030204" pitchFamily="34" charset="0"/>
                        </a:rPr>
                        <a:t>BofA</a:t>
                      </a:r>
                      <a:r>
                        <a:rPr lang="en-US" sz="900" i="1" dirty="0">
                          <a:latin typeface="Calibri" panose="020F0502020204030204" pitchFamily="34" charset="0"/>
                          <a:cs typeface="Calibri" panose="020F0502020204030204" pitchFamily="34" charset="0"/>
                        </a:rPr>
                        <a:t> 0-3 Year US Treasury &amp; Agency Index tracks the performance of US dollar denominated US Treasury and </a:t>
                      </a:r>
                      <a:r>
                        <a:rPr lang="en-US" sz="900" i="1" dirty="0" err="1">
                          <a:latin typeface="Calibri" panose="020F0502020204030204" pitchFamily="34" charset="0"/>
                          <a:cs typeface="Calibri" panose="020F0502020204030204" pitchFamily="34" charset="0"/>
                        </a:rPr>
                        <a:t>nonsubordinated</a:t>
                      </a:r>
                      <a:r>
                        <a:rPr lang="en-US" sz="900" i="1" dirty="0">
                          <a:latin typeface="Calibri" panose="020F0502020204030204" pitchFamily="34" charset="0"/>
                          <a:cs typeface="Calibri" panose="020F0502020204030204" pitchFamily="34" charset="0"/>
                        </a:rPr>
                        <a:t> US agency debt issued in the US domestic market. Qualifying securities must have an investment grade rating (based on an average of Moody’s, S&amp;P and Fitch). In addition, qualifying securities must have a remaining term to final maturity less than 3 years, at least 18 months to maturity at time of issuance, a fixed coupon schedule and a minimum amount outstanding of $1 billion for sovereigns and $250 million for agencies. "Global" securities (debt issued simultaneously in the </a:t>
                      </a:r>
                      <a:r>
                        <a:rPr lang="en-US" sz="900" i="1" dirty="0" err="1">
                          <a:latin typeface="Calibri" panose="020F0502020204030204" pitchFamily="34" charset="0"/>
                          <a:cs typeface="Calibri" panose="020F0502020204030204" pitchFamily="34" charset="0"/>
                        </a:rPr>
                        <a:t>eurobond</a:t>
                      </a:r>
                      <a:r>
                        <a:rPr lang="en-US" sz="900" i="1" dirty="0">
                          <a:latin typeface="Calibri" panose="020F0502020204030204" pitchFamily="34" charset="0"/>
                          <a:cs typeface="Calibri" panose="020F0502020204030204" pitchFamily="34" charset="0"/>
                        </a:rPr>
                        <a:t> and US domestic markets) and 144a securities qualify for inclusion in the Index. Subordinated US agency securities are excluded from the index. Callable perpetual securities qualify provided they are at least one year from the first call date. Fixed-to-floating rate securities also qualify provided they are callable within the fixed rate period and are at least one year from the last call prior to the date the bond transitions from a fixed to a floating rate security. Bills, inflation-linked debt and strips are also excluded from the Index; however, original issue zero coupon bonds are included in the Index and the amounts outstanding of qualifying coupon securities are not reduced by any portions that have been stripped.</a:t>
                      </a:r>
                    </a:p>
                    <a:p>
                      <a:endParaRPr lang="en-US" sz="900" i="1"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6" name="Text Placeholder 15">
            <a:extLst>
              <a:ext uri="{FF2B5EF4-FFF2-40B4-BE49-F238E27FC236}">
                <a16:creationId xmlns:a16="http://schemas.microsoft.com/office/drawing/2014/main" id="{E7DF84F3-067E-4D89-8677-C0F1CCF98651}"/>
              </a:ext>
            </a:extLst>
          </p:cNvPr>
          <p:cNvSpPr txBox="1">
            <a:spLocks/>
          </p:cNvSpPr>
          <p:nvPr/>
        </p:nvSpPr>
        <p:spPr>
          <a:xfrm>
            <a:off x="5420638" y="558034"/>
            <a:ext cx="4511675" cy="184666"/>
          </a:xfrm>
          <a:prstGeom prst="rect">
            <a:avLst/>
          </a:prstGeom>
        </p:spPr>
        <p:txBody>
          <a:bodyPr anchor="ctr"/>
          <a:lstStyle>
            <a:lvl1pPr marL="342900" indent="-342900" algn="r" rtl="0" eaLnBrk="0" fontAlgn="base" hangingPunct="0">
              <a:spcBef>
                <a:spcPct val="0"/>
              </a:spcBef>
              <a:spcAft>
                <a:spcPct val="75000"/>
              </a:spcAft>
              <a:buClr>
                <a:srgbClr val="325C3C"/>
              </a:buClr>
              <a:buFont typeface="Arial" panose="020B0604020202020204" pitchFamily="34" charset="0"/>
              <a:buChar char="■"/>
              <a:defRPr sz="1200" i="1">
                <a:solidFill>
                  <a:srgbClr val="6A8E7D"/>
                </a:solidFill>
                <a:latin typeface="+mn-lt"/>
                <a:ea typeface="+mn-ea"/>
                <a:cs typeface="+mn-cs"/>
              </a:defRPr>
            </a:lvl1pPr>
            <a:lvl2pPr marL="742950" indent="-28575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2pPr>
            <a:lvl3pPr marL="11430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3pPr>
            <a:lvl4pPr marL="16002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4pPr>
            <a:lvl5pPr marL="20574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5pPr>
            <a:lvl6pPr marL="2514600" indent="-228600" algn="l" rtl="0" fontAlgn="base">
              <a:spcBef>
                <a:spcPct val="0"/>
              </a:spcBef>
              <a:spcAft>
                <a:spcPct val="75000"/>
              </a:spcAft>
              <a:buClr>
                <a:srgbClr val="BEA064"/>
              </a:buClr>
              <a:buFont typeface="Arial" charset="0"/>
              <a:buChar char="■"/>
              <a:defRPr sz="1600">
                <a:solidFill>
                  <a:schemeClr val="tx1"/>
                </a:solidFill>
                <a:latin typeface="+mn-lt"/>
              </a:defRPr>
            </a:lvl6pPr>
            <a:lvl7pPr marL="2971800" indent="-228600" algn="l" rtl="0" fontAlgn="base">
              <a:spcBef>
                <a:spcPct val="0"/>
              </a:spcBef>
              <a:spcAft>
                <a:spcPct val="75000"/>
              </a:spcAft>
              <a:buClr>
                <a:srgbClr val="BEA064"/>
              </a:buClr>
              <a:buFont typeface="Arial" charset="0"/>
              <a:buChar char="■"/>
              <a:defRPr sz="1600">
                <a:solidFill>
                  <a:schemeClr val="tx1"/>
                </a:solidFill>
                <a:latin typeface="+mn-lt"/>
              </a:defRPr>
            </a:lvl7pPr>
            <a:lvl8pPr marL="3429000" indent="-228600" algn="l" rtl="0" fontAlgn="base">
              <a:spcBef>
                <a:spcPct val="0"/>
              </a:spcBef>
              <a:spcAft>
                <a:spcPct val="75000"/>
              </a:spcAft>
              <a:buClr>
                <a:srgbClr val="BEA064"/>
              </a:buClr>
              <a:buFont typeface="Arial" charset="0"/>
              <a:buChar char="■"/>
              <a:defRPr sz="1600">
                <a:solidFill>
                  <a:schemeClr val="tx1"/>
                </a:solidFill>
                <a:latin typeface="+mn-lt"/>
              </a:defRPr>
            </a:lvl8pPr>
            <a:lvl9pPr marL="3886200" indent="-228600" algn="l" rtl="0" fontAlgn="base">
              <a:spcBef>
                <a:spcPct val="0"/>
              </a:spcBef>
              <a:spcAft>
                <a:spcPct val="75000"/>
              </a:spcAft>
              <a:buClr>
                <a:srgbClr val="BEA064"/>
              </a:buClr>
              <a:buFont typeface="Arial" charset="0"/>
              <a:buChar char="■"/>
              <a:defRPr sz="1600">
                <a:solidFill>
                  <a:schemeClr val="tx1"/>
                </a:solidFill>
                <a:latin typeface="+mn-lt"/>
              </a:defRPr>
            </a:lvl9pPr>
          </a:lstStyle>
          <a:p>
            <a:pPr marL="0" indent="0">
              <a:buNone/>
            </a:pPr>
            <a:r>
              <a:rPr lang="en-US" b="0" kern="0" dirty="0">
                <a:latin typeface="Calibri" panose="020F0502020204030204" pitchFamily="34" charset="0"/>
                <a:cs typeface="Calibri" panose="020F0502020204030204" pitchFamily="34" charset="0"/>
              </a:rPr>
              <a:t>As </a:t>
            </a:r>
            <a:r>
              <a:rPr lang="en-US" b="0" kern="0">
                <a:latin typeface="Calibri" panose="020F0502020204030204" pitchFamily="34" charset="0"/>
                <a:cs typeface="Calibri" panose="020F0502020204030204" pitchFamily="34" charset="0"/>
              </a:rPr>
              <a:t>of </a:t>
            </a:r>
            <a:r>
              <a:rPr lang="en-US" altLang="en-US" sz="1200" b="0" i="1">
                <a:latin typeface="Calibri" panose="020F0502020204030204" pitchFamily="34" charset="0"/>
                <a:cs typeface="Calibri" panose="020F0502020204030204" pitchFamily="34" charset="0"/>
              </a:rPr>
              <a:t>June 30, 2023</a:t>
            </a:r>
            <a:endParaRPr lang="en-US" b="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708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39886063"/>
              </p:ext>
            </p:extLst>
          </p:nvPr>
        </p:nvGraphicFramePr>
        <p:xfrm>
          <a:off x="1305257" y="2107899"/>
          <a:ext cx="7170822" cy="3048000"/>
        </p:xfrm>
        <a:graphic>
          <a:graphicData uri="http://schemas.openxmlformats.org/drawingml/2006/table">
            <a:tbl>
              <a:tblPr>
                <a:tableStyleId>{5C22544A-7EE6-4342-B048-85BDC9FD1C3A}</a:tableStyleId>
              </a:tblPr>
              <a:tblGrid>
                <a:gridCol w="2142156">
                  <a:extLst>
                    <a:ext uri="{9D8B030D-6E8A-4147-A177-3AD203B41FA5}">
                      <a16:colId xmlns:a16="http://schemas.microsoft.com/office/drawing/2014/main" val="20000"/>
                    </a:ext>
                  </a:extLst>
                </a:gridCol>
                <a:gridCol w="5028666">
                  <a:extLst>
                    <a:ext uri="{9D8B030D-6E8A-4147-A177-3AD203B41FA5}">
                      <a16:colId xmlns:a16="http://schemas.microsoft.com/office/drawing/2014/main" val="20001"/>
                    </a:ext>
                  </a:extLst>
                </a:gridCol>
              </a:tblGrid>
              <a:tr h="0">
                <a:tc>
                  <a:txBody>
                    <a:bodyPr/>
                    <a:lstStyle/>
                    <a:p>
                      <a:pPr algn="r" rtl="0" fontAlgn="base">
                        <a:spcBef>
                          <a:spcPct val="15000"/>
                        </a:spcBef>
                        <a:spcAft>
                          <a:spcPct val="0"/>
                        </a:spcAft>
                        <a:defRPr/>
                      </a:pPr>
                      <a:r>
                        <a:rPr lang="en-US" sz="1600" b="1" kern="1200">
                          <a:solidFill>
                            <a:schemeClr val="tx1">
                              <a:lumMod val="75000"/>
                              <a:lumOff val="25000"/>
                            </a:schemeClr>
                          </a:solidFill>
                          <a:latin typeface="Calibri" panose="020F0502020204030204" pitchFamily="34" charset="0"/>
                          <a:ea typeface="+mn-ea"/>
                          <a:cs typeface="Calibri" panose="020F0502020204030204" pitchFamily="34" charset="0"/>
                        </a:rPr>
                        <a:t>SECTION 1</a:t>
                      </a:r>
                      <a:endParaRPr lang="en-US" sz="1600" b="1" kern="1200" dirty="0">
                        <a:solidFill>
                          <a:schemeClr val="tx1">
                            <a:lumMod val="75000"/>
                            <a:lumOff val="25000"/>
                          </a:schemeClr>
                        </a:solidFill>
                        <a:latin typeface="Calibri" panose="020F0502020204030204" pitchFamily="34" charset="0"/>
                        <a:ea typeface="+mn-ea"/>
                        <a:cs typeface="Calibri" panose="020F0502020204030204" pitchFamily="34" charset="0"/>
                      </a:endParaRPr>
                    </a:p>
                  </a:txBody>
                  <a:tcPr marR="365760" marT="182880" marB="182880">
                    <a:lnL w="5715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600" b="1">
                          <a:solidFill>
                            <a:schemeClr val="tx1">
                              <a:lumMod val="75000"/>
                              <a:lumOff val="25000"/>
                            </a:schemeClr>
                          </a:solidFill>
                          <a:latin typeface="Calibri" panose="020F0502020204030204" pitchFamily="34" charset="0"/>
                          <a:cs typeface="Calibri" panose="020F0502020204030204" pitchFamily="34" charset="0"/>
                        </a:rPr>
                        <a:t>Economic Update</a:t>
                      </a: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a:txBody>
                  <a:tcPr marL="365760" marT="182880" marB="182880">
                    <a:lnL w="38100" cap="flat" cmpd="sng" algn="ctr">
                      <a:noFill/>
                      <a:prstDash val="solid"/>
                      <a:round/>
                      <a:headEnd type="none" w="med" len="med"/>
                      <a:tailEnd type="none" w="med" len="med"/>
                    </a:lnL>
                    <a:noFill/>
                  </a:tcPr>
                </a:tc>
                <a:extLst>
                  <a:ext uri="{0D108BD9-81ED-4DB2-BD59-A6C34878D82A}">
                    <a16:rowId xmlns:a16="http://schemas.microsoft.com/office/drawing/2014/main" val="10000"/>
                  </a:ext>
                </a:extLst>
              </a:tr>
              <a:tr h="0">
                <a:tc>
                  <a:txBody>
                    <a:bodyPr/>
                    <a:lstStyle/>
                    <a:p>
                      <a:pPr algn="r" rtl="0" fontAlgn="base">
                        <a:spcBef>
                          <a:spcPct val="15000"/>
                        </a:spcBef>
                        <a:spcAft>
                          <a:spcPct val="0"/>
                        </a:spcAft>
                        <a:defRPr/>
                      </a:pPr>
                      <a:r>
                        <a:rPr lang="en-US" sz="1600" b="1" kern="1200">
                          <a:solidFill>
                            <a:schemeClr val="tx1">
                              <a:lumMod val="75000"/>
                              <a:lumOff val="25000"/>
                            </a:schemeClr>
                          </a:solidFill>
                          <a:latin typeface="Calibri" panose="020F0502020204030204" pitchFamily="34" charset="0"/>
                          <a:ea typeface="+mn-ea"/>
                          <a:cs typeface="Calibri" panose="020F0502020204030204" pitchFamily="34" charset="0"/>
                        </a:rPr>
                        <a:t>SECTION 2</a:t>
                      </a:r>
                      <a:endParaRPr lang="en-US" sz="1600" b="1" kern="1200" dirty="0">
                        <a:solidFill>
                          <a:schemeClr val="tx1">
                            <a:lumMod val="75000"/>
                            <a:lumOff val="25000"/>
                          </a:schemeClr>
                        </a:solidFill>
                        <a:latin typeface="Calibri" panose="020F0502020204030204" pitchFamily="34" charset="0"/>
                        <a:ea typeface="+mn-ea"/>
                        <a:cs typeface="Calibri" panose="020F0502020204030204" pitchFamily="34" charset="0"/>
                      </a:endParaRPr>
                    </a:p>
                  </a:txBody>
                  <a:tcPr marR="365760" marT="182880" marB="182880">
                    <a:lnL w="5715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600" b="1">
                          <a:solidFill>
                            <a:schemeClr val="tx1">
                              <a:lumMod val="75000"/>
                              <a:lumOff val="25000"/>
                            </a:schemeClr>
                          </a:solidFill>
                          <a:latin typeface="Calibri" panose="020F0502020204030204" pitchFamily="34" charset="0"/>
                          <a:cs typeface="Calibri" panose="020F0502020204030204" pitchFamily="34" charset="0"/>
                        </a:rPr>
                        <a:t>Account Profile</a:t>
                      </a:r>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a:txBody>
                  <a:tcPr marL="365760" marT="182880" marB="182880">
                    <a:lnL w="38100" cap="flat" cmpd="sng" algn="ctr">
                      <a:noFill/>
                      <a:prstDash val="solid"/>
                      <a:round/>
                      <a:headEnd type="none" w="med" len="med"/>
                      <a:tailEnd type="none" w="med" len="med"/>
                    </a:lnL>
                    <a:noFill/>
                  </a:tcPr>
                </a:tc>
                <a:extLst>
                  <a:ext uri="{0D108BD9-81ED-4DB2-BD59-A6C34878D82A}">
                    <a16:rowId xmlns:a16="http://schemas.microsoft.com/office/drawing/2014/main" val="10001"/>
                  </a:ext>
                </a:extLst>
              </a:tr>
              <a:tr h="0">
                <a:tc>
                  <a:txBody>
                    <a:bodyPr/>
                    <a:lstStyle/>
                    <a:p>
                      <a:pPr algn="r" rtl="0" fontAlgn="base">
                        <a:spcBef>
                          <a:spcPct val="15000"/>
                        </a:spcBef>
                        <a:spcAft>
                          <a:spcPct val="0"/>
                        </a:spcAft>
                        <a:defRPr/>
                      </a:pPr>
                      <a:endParaRPr lang="en-US" sz="1600" b="1" kern="1200" dirty="0">
                        <a:solidFill>
                          <a:schemeClr val="tx1">
                            <a:lumMod val="75000"/>
                            <a:lumOff val="25000"/>
                          </a:schemeClr>
                        </a:solidFill>
                        <a:latin typeface="Calibri" panose="020F0502020204030204" pitchFamily="34" charset="0"/>
                        <a:ea typeface="+mn-ea"/>
                        <a:cs typeface="Calibri" panose="020F0502020204030204" pitchFamily="34" charset="0"/>
                      </a:endParaRPr>
                    </a:p>
                  </a:txBody>
                  <a:tcPr marR="365760" marT="182880" marB="182880">
                    <a:lnL w="5715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a:txBody>
                  <a:tcPr marL="365760" marT="182880" marB="182880">
                    <a:lnL w="38100" cap="flat" cmpd="sng" algn="ctr">
                      <a:noFill/>
                      <a:prstDash val="solid"/>
                      <a:round/>
                      <a:headEnd type="none" w="med" len="med"/>
                      <a:tailEnd type="none" w="med" len="med"/>
                    </a:lnL>
                    <a:noFill/>
                  </a:tcPr>
                </a:tc>
                <a:extLst>
                  <a:ext uri="{0D108BD9-81ED-4DB2-BD59-A6C34878D82A}">
                    <a16:rowId xmlns:a16="http://schemas.microsoft.com/office/drawing/2014/main" val="10002"/>
                  </a:ext>
                </a:extLst>
              </a:tr>
              <a:tr h="0">
                <a:tc>
                  <a:txBody>
                    <a:bodyPr/>
                    <a:lstStyle/>
                    <a:p>
                      <a:pPr algn="r" rtl="0" fontAlgn="base">
                        <a:spcBef>
                          <a:spcPct val="15000"/>
                        </a:spcBef>
                        <a:spcAft>
                          <a:spcPct val="0"/>
                        </a:spcAft>
                        <a:defRPr/>
                      </a:pPr>
                      <a:endParaRPr lang="en-US" sz="1600" b="1" kern="1200" dirty="0">
                        <a:solidFill>
                          <a:schemeClr val="tx1">
                            <a:lumMod val="75000"/>
                            <a:lumOff val="25000"/>
                          </a:schemeClr>
                        </a:solidFill>
                        <a:latin typeface="Calibri" panose="020F0502020204030204" pitchFamily="34" charset="0"/>
                        <a:ea typeface="+mn-ea"/>
                        <a:cs typeface="Calibri" panose="020F0502020204030204" pitchFamily="34" charset="0"/>
                      </a:endParaRPr>
                    </a:p>
                  </a:txBody>
                  <a:tcPr marR="365760" marT="182880" marB="182880">
                    <a:lnL w="5715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a:txBody>
                  <a:tcPr marL="365760" marT="182880" marB="182880">
                    <a:lnL w="38100" cap="flat" cmpd="sng" algn="ctr">
                      <a:noFill/>
                      <a:prstDash val="solid"/>
                      <a:round/>
                      <a:headEnd type="none" w="med" len="med"/>
                      <a:tailEnd type="none" w="med" len="med"/>
                    </a:lnL>
                    <a:noFill/>
                  </a:tcPr>
                </a:tc>
                <a:extLst>
                  <a:ext uri="{0D108BD9-81ED-4DB2-BD59-A6C34878D82A}">
                    <a16:rowId xmlns:a16="http://schemas.microsoft.com/office/drawing/2014/main" val="10003"/>
                  </a:ext>
                </a:extLst>
              </a:tr>
              <a:tr h="0">
                <a:tc>
                  <a:txBody>
                    <a:bodyPr/>
                    <a:lstStyle/>
                    <a:p>
                      <a:pPr algn="r" rtl="0" fontAlgn="base">
                        <a:spcBef>
                          <a:spcPct val="15000"/>
                        </a:spcBef>
                        <a:spcAft>
                          <a:spcPct val="0"/>
                        </a:spcAft>
                        <a:defRPr/>
                      </a:pPr>
                      <a:endParaRPr lang="en-US" sz="1600" b="1" kern="1200" dirty="0">
                        <a:solidFill>
                          <a:schemeClr val="tx1">
                            <a:lumMod val="75000"/>
                            <a:lumOff val="25000"/>
                          </a:schemeClr>
                        </a:solidFill>
                        <a:latin typeface="Calibri" panose="020F0502020204030204" pitchFamily="34" charset="0"/>
                        <a:ea typeface="+mn-ea"/>
                        <a:cs typeface="Calibri" panose="020F0502020204030204" pitchFamily="34" charset="0"/>
                      </a:endParaRPr>
                    </a:p>
                  </a:txBody>
                  <a:tcPr marR="365760" marT="182880" marB="182880">
                    <a:lnL w="5715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600" b="1" dirty="0">
                        <a:solidFill>
                          <a:schemeClr val="tx1">
                            <a:lumMod val="75000"/>
                            <a:lumOff val="25000"/>
                          </a:schemeClr>
                        </a:solidFill>
                        <a:latin typeface="Calibri" panose="020F0502020204030204" pitchFamily="34" charset="0"/>
                        <a:cs typeface="Calibri" panose="020F0502020204030204" pitchFamily="34" charset="0"/>
                      </a:endParaRPr>
                    </a:p>
                  </a:txBody>
                  <a:tcPr marL="365760" marT="182880" marB="182880">
                    <a:lnL w="38100" cap="flat" cmpd="sng" algn="ctr">
                      <a:noFill/>
                      <a:prstDash val="solid"/>
                      <a:round/>
                      <a:headEnd type="none" w="med" len="med"/>
                      <a:tailEnd type="none" w="med" len="med"/>
                    </a:lnL>
                    <a:noFill/>
                  </a:tcPr>
                </a:tc>
                <a:extLst>
                  <a:ext uri="{0D108BD9-81ED-4DB2-BD59-A6C34878D82A}">
                    <a16:rowId xmlns:a16="http://schemas.microsoft.com/office/drawing/2014/main" val="10004"/>
                  </a:ext>
                </a:extLst>
              </a:tr>
            </a:tbl>
          </a:graphicData>
        </a:graphic>
      </p:graphicFrame>
      <p:sp>
        <p:nvSpPr>
          <p:cNvPr id="8" name="Line 5"/>
          <p:cNvSpPr>
            <a:spLocks noChangeShapeType="1"/>
          </p:cNvSpPr>
          <p:nvPr/>
        </p:nvSpPr>
        <p:spPr bwMode="auto">
          <a:xfrm>
            <a:off x="3449855" y="2002797"/>
            <a:ext cx="0" cy="3429000"/>
          </a:xfrm>
          <a:prstGeom prst="line">
            <a:avLst/>
          </a:prstGeom>
          <a:noFill/>
          <a:ln w="38100">
            <a:solidFill>
              <a:schemeClr val="bg1">
                <a:lumMod val="50000"/>
              </a:schemeClr>
            </a:solidFill>
            <a:round/>
            <a:headEnd/>
            <a:tailEnd/>
          </a:ln>
        </p:spPr>
        <p:txBody>
          <a:bodyPr/>
          <a:lstStyle/>
          <a:p>
            <a:pPr>
              <a:defRPr/>
            </a:pPr>
            <a:endParaRPr lang="en-US" dirty="0"/>
          </a:p>
        </p:txBody>
      </p:sp>
      <p:sp>
        <p:nvSpPr>
          <p:cNvPr id="2" name="Title 1">
            <a:extLst>
              <a:ext uri="{FF2B5EF4-FFF2-40B4-BE49-F238E27FC236}">
                <a16:creationId xmlns:a16="http://schemas.microsoft.com/office/drawing/2014/main" id="{0A6EBA35-4426-4CC7-AA8D-8F70D28DEB58}"/>
              </a:ext>
            </a:extLst>
          </p:cNvPr>
          <p:cNvSpPr>
            <a:spLocks noGrp="1"/>
          </p:cNvSpPr>
          <p:nvPr>
            <p:ph type="title"/>
          </p:nvPr>
        </p:nvSpPr>
        <p:spPr>
          <a:xfrm>
            <a:off x="482252" y="495404"/>
            <a:ext cx="4526280" cy="338328"/>
          </a:xfrm>
          <a:prstGeom prst="rect">
            <a:avLst/>
          </a:prstGeom>
        </p:spPr>
        <p:txBody>
          <a:bodyPr/>
          <a:lstStyle/>
          <a:p>
            <a:r>
              <a:rPr lang="en-US" dirty="0"/>
              <a:t>Table of Contents</a:t>
            </a:r>
          </a:p>
        </p:txBody>
      </p:sp>
      <p:sp>
        <p:nvSpPr>
          <p:cNvPr id="5" name="Text Placeholder 15">
            <a:extLst>
              <a:ext uri="{FF2B5EF4-FFF2-40B4-BE49-F238E27FC236}">
                <a16:creationId xmlns:a16="http://schemas.microsoft.com/office/drawing/2014/main" id="{E928B05E-F3D0-49C0-A805-C6F9CF708985}"/>
              </a:ext>
            </a:extLst>
          </p:cNvPr>
          <p:cNvSpPr txBox="1">
            <a:spLocks/>
          </p:cNvSpPr>
          <p:nvPr/>
        </p:nvSpPr>
        <p:spPr>
          <a:xfrm>
            <a:off x="5420638" y="558034"/>
            <a:ext cx="4511675" cy="184666"/>
          </a:xfrm>
          <a:prstGeom prst="rect">
            <a:avLst/>
          </a:prstGeom>
        </p:spPr>
        <p:txBody>
          <a:bodyPr anchor="ctr"/>
          <a:lstStyle>
            <a:lvl1pPr marL="342900" indent="-342900" algn="r" rtl="0" eaLnBrk="0" fontAlgn="base" hangingPunct="0">
              <a:spcBef>
                <a:spcPct val="0"/>
              </a:spcBef>
              <a:spcAft>
                <a:spcPct val="75000"/>
              </a:spcAft>
              <a:buClr>
                <a:srgbClr val="325C3C"/>
              </a:buClr>
              <a:buFont typeface="Arial" panose="020B0604020202020204" pitchFamily="34" charset="0"/>
              <a:buChar char="■"/>
              <a:defRPr sz="1200" i="1">
                <a:solidFill>
                  <a:srgbClr val="6A8E7D"/>
                </a:solidFill>
                <a:latin typeface="+mn-lt"/>
                <a:ea typeface="+mn-ea"/>
                <a:cs typeface="+mn-cs"/>
              </a:defRPr>
            </a:lvl1pPr>
            <a:lvl2pPr marL="742950" indent="-28575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2pPr>
            <a:lvl3pPr marL="11430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3pPr>
            <a:lvl4pPr marL="16002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4pPr>
            <a:lvl5pPr marL="20574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5pPr>
            <a:lvl6pPr marL="2514600" indent="-228600" algn="l" rtl="0" fontAlgn="base">
              <a:spcBef>
                <a:spcPct val="0"/>
              </a:spcBef>
              <a:spcAft>
                <a:spcPct val="75000"/>
              </a:spcAft>
              <a:buClr>
                <a:srgbClr val="BEA064"/>
              </a:buClr>
              <a:buFont typeface="Arial" charset="0"/>
              <a:buChar char="■"/>
              <a:defRPr sz="1600">
                <a:solidFill>
                  <a:schemeClr val="tx1"/>
                </a:solidFill>
                <a:latin typeface="+mn-lt"/>
              </a:defRPr>
            </a:lvl6pPr>
            <a:lvl7pPr marL="2971800" indent="-228600" algn="l" rtl="0" fontAlgn="base">
              <a:spcBef>
                <a:spcPct val="0"/>
              </a:spcBef>
              <a:spcAft>
                <a:spcPct val="75000"/>
              </a:spcAft>
              <a:buClr>
                <a:srgbClr val="BEA064"/>
              </a:buClr>
              <a:buFont typeface="Arial" charset="0"/>
              <a:buChar char="■"/>
              <a:defRPr sz="1600">
                <a:solidFill>
                  <a:schemeClr val="tx1"/>
                </a:solidFill>
                <a:latin typeface="+mn-lt"/>
              </a:defRPr>
            </a:lvl7pPr>
            <a:lvl8pPr marL="3429000" indent="-228600" algn="l" rtl="0" fontAlgn="base">
              <a:spcBef>
                <a:spcPct val="0"/>
              </a:spcBef>
              <a:spcAft>
                <a:spcPct val="75000"/>
              </a:spcAft>
              <a:buClr>
                <a:srgbClr val="BEA064"/>
              </a:buClr>
              <a:buFont typeface="Arial" charset="0"/>
              <a:buChar char="■"/>
              <a:defRPr sz="1600">
                <a:solidFill>
                  <a:schemeClr val="tx1"/>
                </a:solidFill>
                <a:latin typeface="+mn-lt"/>
              </a:defRPr>
            </a:lvl8pPr>
            <a:lvl9pPr marL="3886200" indent="-228600" algn="l" rtl="0" fontAlgn="base">
              <a:spcBef>
                <a:spcPct val="0"/>
              </a:spcBef>
              <a:spcAft>
                <a:spcPct val="75000"/>
              </a:spcAft>
              <a:buClr>
                <a:srgbClr val="BEA064"/>
              </a:buClr>
              <a:buFont typeface="Arial" charset="0"/>
              <a:buChar char="■"/>
              <a:defRPr sz="1600">
                <a:solidFill>
                  <a:schemeClr val="tx1"/>
                </a:solidFill>
                <a:latin typeface="+mn-lt"/>
              </a:defRPr>
            </a:lvl9pPr>
          </a:lstStyle>
          <a:p>
            <a:pPr marL="0" indent="0">
              <a:buNone/>
            </a:pPr>
            <a:r>
              <a:rPr lang="en-US" b="0" kern="0" dirty="0">
                <a:latin typeface="Calibri" panose="020F0502020204030204" pitchFamily="34" charset="0"/>
                <a:cs typeface="Calibri" panose="020F0502020204030204" pitchFamily="34" charset="0"/>
              </a:rPr>
              <a:t>As </a:t>
            </a:r>
            <a:r>
              <a:rPr lang="en-US" b="0" kern="0">
                <a:latin typeface="Calibri" panose="020F0502020204030204" pitchFamily="34" charset="0"/>
                <a:cs typeface="Calibri" panose="020F0502020204030204" pitchFamily="34" charset="0"/>
              </a:rPr>
              <a:t>of </a:t>
            </a:r>
            <a:r>
              <a:rPr lang="en-US" altLang="en-US" sz="1200" b="0" i="1">
                <a:latin typeface="Calibri" panose="020F0502020204030204" pitchFamily="34" charset="0"/>
                <a:cs typeface="Calibri" panose="020F0502020204030204" pitchFamily="34" charset="0"/>
              </a:rPr>
              <a:t>June 30, 2023</a:t>
            </a:r>
            <a:endParaRPr lang="en-US" b="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06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F7E1A4-4EE1-4F86-9B80-FDADAC131E5C}"/>
              </a:ext>
            </a:extLst>
          </p:cNvPr>
          <p:cNvSpPr>
            <a:spLocks noGrp="1"/>
          </p:cNvSpPr>
          <p:nvPr>
            <p:ph type="body" sz="quarter" idx="10"/>
          </p:nvPr>
        </p:nvSpPr>
        <p:spPr>
          <a:xfrm>
            <a:off x="5431316" y="3593812"/>
            <a:ext cx="4396208" cy="584775"/>
          </a:xfrm>
        </p:spPr>
        <p:txBody>
          <a:bodyPr/>
          <a:lstStyle/>
          <a:p>
            <a:r>
              <a:rPr lang="en-US" dirty="0"/>
              <a:t>Economic Update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5272-A7BC-AC0F-772B-B384609C417C}"/>
              </a:ext>
            </a:extLst>
          </p:cNvPr>
          <p:cNvSpPr>
            <a:spLocks noGrp="1"/>
          </p:cNvSpPr>
          <p:nvPr>
            <p:ph type="title"/>
          </p:nvPr>
        </p:nvSpPr>
        <p:spPr/>
        <p:txBody>
          <a:bodyPr/>
          <a:lstStyle/>
          <a:p>
            <a:r>
              <a:rPr lang="en-US" dirty="0"/>
              <a:t>Economic Update</a:t>
            </a:r>
          </a:p>
        </p:txBody>
      </p:sp>
      <p:sp>
        <p:nvSpPr>
          <p:cNvPr id="6" name="Rectangle 13">
            <a:extLst>
              <a:ext uri="{FF2B5EF4-FFF2-40B4-BE49-F238E27FC236}">
                <a16:creationId xmlns:a16="http://schemas.microsoft.com/office/drawing/2014/main" id="{8C1612E1-BC78-CA37-C7DB-D07D78A25EF3}"/>
              </a:ext>
            </a:extLst>
          </p:cNvPr>
          <p:cNvSpPr>
            <a:spLocks noChangeArrowheads="1"/>
          </p:cNvSpPr>
          <p:nvPr/>
        </p:nvSpPr>
        <p:spPr bwMode="auto">
          <a:xfrm>
            <a:off x="366849" y="10541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lstStyle>
            <a:lvl1pPr marL="342900" indent="-342900">
              <a:defRPr b="1">
                <a:solidFill>
                  <a:schemeClr val="bg1"/>
                </a:solidFill>
                <a:latin typeface="Frutiger 45"/>
              </a:defRPr>
            </a:lvl1pPr>
            <a:lvl2pPr marL="742950" indent="-285750">
              <a:defRPr b="1">
                <a:solidFill>
                  <a:schemeClr val="bg1"/>
                </a:solidFill>
                <a:latin typeface="Frutiger 45"/>
              </a:defRPr>
            </a:lvl2pPr>
            <a:lvl3pPr marL="1143000" indent="-228600">
              <a:defRPr b="1">
                <a:solidFill>
                  <a:schemeClr val="bg1"/>
                </a:solidFill>
                <a:latin typeface="Frutiger 45"/>
              </a:defRPr>
            </a:lvl3pPr>
            <a:lvl4pPr marL="1600200" indent="-228600">
              <a:defRPr b="1">
                <a:solidFill>
                  <a:schemeClr val="bg1"/>
                </a:solidFill>
                <a:latin typeface="Frutiger 45"/>
              </a:defRPr>
            </a:lvl4pPr>
            <a:lvl5pPr marL="2057400" indent="-228600">
              <a:defRPr b="1">
                <a:solidFill>
                  <a:schemeClr val="bg1"/>
                </a:solidFill>
                <a:latin typeface="Frutiger 45"/>
              </a:defRPr>
            </a:lvl5pPr>
            <a:lvl6pPr marL="2514600" indent="-228600" eaLnBrk="0" fontAlgn="base" hangingPunct="0">
              <a:spcBef>
                <a:spcPct val="0"/>
              </a:spcBef>
              <a:spcAft>
                <a:spcPct val="0"/>
              </a:spcAft>
              <a:defRPr b="1">
                <a:solidFill>
                  <a:schemeClr val="bg1"/>
                </a:solidFill>
                <a:latin typeface="Frutiger 45"/>
              </a:defRPr>
            </a:lvl6pPr>
            <a:lvl7pPr marL="2971800" indent="-228600" eaLnBrk="0" fontAlgn="base" hangingPunct="0">
              <a:spcBef>
                <a:spcPct val="0"/>
              </a:spcBef>
              <a:spcAft>
                <a:spcPct val="0"/>
              </a:spcAft>
              <a:defRPr b="1">
                <a:solidFill>
                  <a:schemeClr val="bg1"/>
                </a:solidFill>
                <a:latin typeface="Frutiger 45"/>
              </a:defRPr>
            </a:lvl7pPr>
            <a:lvl8pPr marL="3429000" indent="-228600" eaLnBrk="0" fontAlgn="base" hangingPunct="0">
              <a:spcBef>
                <a:spcPct val="0"/>
              </a:spcBef>
              <a:spcAft>
                <a:spcPct val="0"/>
              </a:spcAft>
              <a:defRPr b="1">
                <a:solidFill>
                  <a:schemeClr val="bg1"/>
                </a:solidFill>
                <a:latin typeface="Frutiger 45"/>
              </a:defRPr>
            </a:lvl8pPr>
            <a:lvl9pPr marL="3886200" indent="-228600" eaLnBrk="0" fontAlgn="base" hangingPunct="0">
              <a:spcBef>
                <a:spcPct val="0"/>
              </a:spcBef>
              <a:spcAft>
                <a:spcPct val="0"/>
              </a:spcAft>
              <a:defRPr b="1">
                <a:solidFill>
                  <a:schemeClr val="bg1"/>
                </a:solidFill>
                <a:latin typeface="Frutiger 45"/>
              </a:defRPr>
            </a:lvl9pPr>
          </a:lstStyle>
          <a:p>
            <a:pPr defTabSz="914400" fontAlgn="base">
              <a:lnSpc>
                <a:spcPct val="90000"/>
              </a:lnSpc>
              <a:spcBef>
                <a:spcPct val="20000"/>
              </a:spcBef>
              <a:spcAft>
                <a:spcPct val="0"/>
              </a:spcAft>
              <a:buClr>
                <a:srgbClr val="325C3C"/>
              </a:buClr>
              <a:buFont typeface="Wingdings" panose="05000000000000000000" pitchFamily="2" charset="2"/>
              <a:buChar char="§"/>
            </a:pPr>
            <a:r>
              <a:rPr lang="en-US" altLang="en-US" sz="2500" b="0" dirty="0">
                <a:solidFill>
                  <a:srgbClr val="000000"/>
                </a:solidFill>
                <a:latin typeface="Helvetica" panose="020B0604020202020204" pitchFamily="34" charset="0"/>
                <a:cs typeface="Calibri" panose="020F0502020204030204" pitchFamily="34" charset="0"/>
              </a:rPr>
              <a:t> </a:t>
            </a:r>
          </a:p>
        </p:txBody>
      </p:sp>
      <p:sp>
        <p:nvSpPr>
          <p:cNvPr id="7" name="Rectangle 14">
            <a:extLst>
              <a:ext uri="{FF2B5EF4-FFF2-40B4-BE49-F238E27FC236}">
                <a16:creationId xmlns:a16="http://schemas.microsoft.com/office/drawing/2014/main" id="{98C95724-0D09-9AB4-5411-AB42ABB8940A}"/>
              </a:ext>
            </a:extLst>
          </p:cNvPr>
          <p:cNvSpPr>
            <a:spLocks noChangeArrowheads="1"/>
          </p:cNvSpPr>
          <p:nvPr/>
        </p:nvSpPr>
        <p:spPr bwMode="auto">
          <a:xfrm>
            <a:off x="366849" y="2347689"/>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lstStyle>
            <a:lvl1pPr marL="342900" indent="-342900">
              <a:defRPr b="1">
                <a:solidFill>
                  <a:schemeClr val="bg1"/>
                </a:solidFill>
                <a:latin typeface="Frutiger 45"/>
              </a:defRPr>
            </a:lvl1pPr>
            <a:lvl2pPr marL="742950" indent="-285750">
              <a:defRPr b="1">
                <a:solidFill>
                  <a:schemeClr val="bg1"/>
                </a:solidFill>
                <a:latin typeface="Frutiger 45"/>
              </a:defRPr>
            </a:lvl2pPr>
            <a:lvl3pPr marL="1143000" indent="-228600">
              <a:defRPr b="1">
                <a:solidFill>
                  <a:schemeClr val="bg1"/>
                </a:solidFill>
                <a:latin typeface="Frutiger 45"/>
              </a:defRPr>
            </a:lvl3pPr>
            <a:lvl4pPr marL="1600200" indent="-228600">
              <a:defRPr b="1">
                <a:solidFill>
                  <a:schemeClr val="bg1"/>
                </a:solidFill>
                <a:latin typeface="Frutiger 45"/>
              </a:defRPr>
            </a:lvl4pPr>
            <a:lvl5pPr marL="2057400" indent="-228600">
              <a:defRPr b="1">
                <a:solidFill>
                  <a:schemeClr val="bg1"/>
                </a:solidFill>
                <a:latin typeface="Frutiger 45"/>
              </a:defRPr>
            </a:lvl5pPr>
            <a:lvl6pPr marL="2514600" indent="-228600" eaLnBrk="0" fontAlgn="base" hangingPunct="0">
              <a:spcBef>
                <a:spcPct val="0"/>
              </a:spcBef>
              <a:spcAft>
                <a:spcPct val="0"/>
              </a:spcAft>
              <a:defRPr b="1">
                <a:solidFill>
                  <a:schemeClr val="bg1"/>
                </a:solidFill>
                <a:latin typeface="Frutiger 45"/>
              </a:defRPr>
            </a:lvl6pPr>
            <a:lvl7pPr marL="2971800" indent="-228600" eaLnBrk="0" fontAlgn="base" hangingPunct="0">
              <a:spcBef>
                <a:spcPct val="0"/>
              </a:spcBef>
              <a:spcAft>
                <a:spcPct val="0"/>
              </a:spcAft>
              <a:defRPr b="1">
                <a:solidFill>
                  <a:schemeClr val="bg1"/>
                </a:solidFill>
                <a:latin typeface="Frutiger 45"/>
              </a:defRPr>
            </a:lvl7pPr>
            <a:lvl8pPr marL="3429000" indent="-228600" eaLnBrk="0" fontAlgn="base" hangingPunct="0">
              <a:spcBef>
                <a:spcPct val="0"/>
              </a:spcBef>
              <a:spcAft>
                <a:spcPct val="0"/>
              </a:spcAft>
              <a:defRPr b="1">
                <a:solidFill>
                  <a:schemeClr val="bg1"/>
                </a:solidFill>
                <a:latin typeface="Frutiger 45"/>
              </a:defRPr>
            </a:lvl8pPr>
            <a:lvl9pPr marL="3886200" indent="-228600" eaLnBrk="0" fontAlgn="base" hangingPunct="0">
              <a:spcBef>
                <a:spcPct val="0"/>
              </a:spcBef>
              <a:spcAft>
                <a:spcPct val="0"/>
              </a:spcAft>
              <a:defRPr b="1">
                <a:solidFill>
                  <a:schemeClr val="bg1"/>
                </a:solidFill>
                <a:latin typeface="Frutiger 45"/>
              </a:defRPr>
            </a:lvl9pPr>
          </a:lstStyle>
          <a:p>
            <a:pPr defTabSz="914400" fontAlgn="base">
              <a:lnSpc>
                <a:spcPct val="90000"/>
              </a:lnSpc>
              <a:spcBef>
                <a:spcPct val="20000"/>
              </a:spcBef>
              <a:spcAft>
                <a:spcPct val="0"/>
              </a:spcAft>
              <a:buClr>
                <a:srgbClr val="325C3C"/>
              </a:buClr>
              <a:buFont typeface="Wingdings" panose="05000000000000000000" pitchFamily="2" charset="2"/>
              <a:buChar char="§"/>
            </a:pPr>
            <a:r>
              <a:rPr lang="en-US" altLang="en-US" sz="2500" b="0" dirty="0">
                <a:solidFill>
                  <a:srgbClr val="000000"/>
                </a:solidFill>
                <a:latin typeface="Helvetica" panose="020B0604020202020204" pitchFamily="34" charset="0"/>
                <a:cs typeface="Calibri" panose="020F0502020204030204" pitchFamily="34" charset="0"/>
              </a:rPr>
              <a:t> </a:t>
            </a:r>
          </a:p>
        </p:txBody>
      </p:sp>
      <p:sp>
        <p:nvSpPr>
          <p:cNvPr id="8" name="Rectangle 15">
            <a:extLst>
              <a:ext uri="{FF2B5EF4-FFF2-40B4-BE49-F238E27FC236}">
                <a16:creationId xmlns:a16="http://schemas.microsoft.com/office/drawing/2014/main" id="{A9D45470-E204-F6C0-A0FA-2A724F55BEEA}"/>
              </a:ext>
            </a:extLst>
          </p:cNvPr>
          <p:cNvSpPr>
            <a:spLocks noChangeArrowheads="1"/>
          </p:cNvSpPr>
          <p:nvPr/>
        </p:nvSpPr>
        <p:spPr bwMode="auto">
          <a:xfrm>
            <a:off x="366849" y="3641278"/>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lstStyle>
            <a:lvl1pPr marL="342900" indent="-342900">
              <a:defRPr b="1">
                <a:solidFill>
                  <a:schemeClr val="bg1"/>
                </a:solidFill>
                <a:latin typeface="Frutiger 45"/>
              </a:defRPr>
            </a:lvl1pPr>
            <a:lvl2pPr marL="742950" indent="-285750">
              <a:defRPr b="1">
                <a:solidFill>
                  <a:schemeClr val="bg1"/>
                </a:solidFill>
                <a:latin typeface="Frutiger 45"/>
              </a:defRPr>
            </a:lvl2pPr>
            <a:lvl3pPr marL="1143000" indent="-228600">
              <a:defRPr b="1">
                <a:solidFill>
                  <a:schemeClr val="bg1"/>
                </a:solidFill>
                <a:latin typeface="Frutiger 45"/>
              </a:defRPr>
            </a:lvl3pPr>
            <a:lvl4pPr marL="1600200" indent="-228600">
              <a:defRPr b="1">
                <a:solidFill>
                  <a:schemeClr val="bg1"/>
                </a:solidFill>
                <a:latin typeface="Frutiger 45"/>
              </a:defRPr>
            </a:lvl4pPr>
            <a:lvl5pPr marL="2057400" indent="-228600">
              <a:defRPr b="1">
                <a:solidFill>
                  <a:schemeClr val="bg1"/>
                </a:solidFill>
                <a:latin typeface="Frutiger 45"/>
              </a:defRPr>
            </a:lvl5pPr>
            <a:lvl6pPr marL="2514600" indent="-228600" eaLnBrk="0" fontAlgn="base" hangingPunct="0">
              <a:spcBef>
                <a:spcPct val="0"/>
              </a:spcBef>
              <a:spcAft>
                <a:spcPct val="0"/>
              </a:spcAft>
              <a:defRPr b="1">
                <a:solidFill>
                  <a:schemeClr val="bg1"/>
                </a:solidFill>
                <a:latin typeface="Frutiger 45"/>
              </a:defRPr>
            </a:lvl6pPr>
            <a:lvl7pPr marL="2971800" indent="-228600" eaLnBrk="0" fontAlgn="base" hangingPunct="0">
              <a:spcBef>
                <a:spcPct val="0"/>
              </a:spcBef>
              <a:spcAft>
                <a:spcPct val="0"/>
              </a:spcAft>
              <a:defRPr b="1">
                <a:solidFill>
                  <a:schemeClr val="bg1"/>
                </a:solidFill>
                <a:latin typeface="Frutiger 45"/>
              </a:defRPr>
            </a:lvl7pPr>
            <a:lvl8pPr marL="3429000" indent="-228600" eaLnBrk="0" fontAlgn="base" hangingPunct="0">
              <a:spcBef>
                <a:spcPct val="0"/>
              </a:spcBef>
              <a:spcAft>
                <a:spcPct val="0"/>
              </a:spcAft>
              <a:defRPr b="1">
                <a:solidFill>
                  <a:schemeClr val="bg1"/>
                </a:solidFill>
                <a:latin typeface="Frutiger 45"/>
              </a:defRPr>
            </a:lvl8pPr>
            <a:lvl9pPr marL="3886200" indent="-228600" eaLnBrk="0" fontAlgn="base" hangingPunct="0">
              <a:spcBef>
                <a:spcPct val="0"/>
              </a:spcBef>
              <a:spcAft>
                <a:spcPct val="0"/>
              </a:spcAft>
              <a:defRPr b="1">
                <a:solidFill>
                  <a:schemeClr val="bg1"/>
                </a:solidFill>
                <a:latin typeface="Frutiger 45"/>
              </a:defRPr>
            </a:lvl9pPr>
          </a:lstStyle>
          <a:p>
            <a:pPr defTabSz="914400" fontAlgn="base">
              <a:lnSpc>
                <a:spcPct val="90000"/>
              </a:lnSpc>
              <a:spcBef>
                <a:spcPct val="20000"/>
              </a:spcBef>
              <a:spcAft>
                <a:spcPct val="0"/>
              </a:spcAft>
              <a:buClr>
                <a:srgbClr val="325C3C"/>
              </a:buClr>
              <a:buFont typeface="Wingdings" panose="05000000000000000000" pitchFamily="2" charset="2"/>
              <a:buChar char="§"/>
            </a:pPr>
            <a:r>
              <a:rPr lang="en-US" altLang="en-US" sz="2500" b="0" dirty="0">
                <a:solidFill>
                  <a:srgbClr val="000000"/>
                </a:solidFill>
                <a:latin typeface="Helvetica" panose="020B0604020202020204" pitchFamily="34" charset="0"/>
                <a:cs typeface="Calibri" panose="020F0502020204030204" pitchFamily="34" charset="0"/>
              </a:rPr>
              <a:t> </a:t>
            </a:r>
          </a:p>
        </p:txBody>
      </p:sp>
      <p:pic>
        <p:nvPicPr>
          <p:cNvPr id="9" name="Picture 8">
            <a:extLst>
              <a:ext uri="{FF2B5EF4-FFF2-40B4-BE49-F238E27FC236}">
                <a16:creationId xmlns:a16="http://schemas.microsoft.com/office/drawing/2014/main" id="{BC41D7E3-2E69-FD64-2F1C-DA6F06FD49B3}"/>
              </a:ext>
            </a:extLst>
          </p:cNvPr>
          <p:cNvPicPr/>
          <p:nvPr/>
        </p:nvPicPr>
        <p:blipFill>
          <a:blip r:embed="rId3"/>
          <a:stretch>
            <a:fillRect/>
          </a:stretch>
        </p:blipFill>
        <p:spPr>
          <a:xfrm>
            <a:off x="819496" y="1116013"/>
            <a:ext cx="8705850" cy="1905000"/>
          </a:xfrm>
          <a:prstGeom prst="rect">
            <a:avLst/>
          </a:prstGeom>
        </p:spPr>
      </p:pic>
      <p:pic>
        <p:nvPicPr>
          <p:cNvPr id="10" name="Picture 9">
            <a:extLst>
              <a:ext uri="{FF2B5EF4-FFF2-40B4-BE49-F238E27FC236}">
                <a16:creationId xmlns:a16="http://schemas.microsoft.com/office/drawing/2014/main" id="{572C1CC3-8BD1-FF4B-53AF-875505B6ED07}"/>
              </a:ext>
            </a:extLst>
          </p:cNvPr>
          <p:cNvPicPr/>
          <p:nvPr/>
        </p:nvPicPr>
        <p:blipFill>
          <a:blip r:embed="rId4"/>
          <a:stretch>
            <a:fillRect/>
          </a:stretch>
        </p:blipFill>
        <p:spPr>
          <a:xfrm>
            <a:off x="819496" y="2419562"/>
            <a:ext cx="8705850" cy="1905000"/>
          </a:xfrm>
          <a:prstGeom prst="rect">
            <a:avLst/>
          </a:prstGeom>
        </p:spPr>
      </p:pic>
      <p:pic>
        <p:nvPicPr>
          <p:cNvPr id="11" name="Picture 10">
            <a:extLst>
              <a:ext uri="{FF2B5EF4-FFF2-40B4-BE49-F238E27FC236}">
                <a16:creationId xmlns:a16="http://schemas.microsoft.com/office/drawing/2014/main" id="{E9C1A6E3-9B10-EF25-3D40-9748BB000B47}"/>
              </a:ext>
            </a:extLst>
          </p:cNvPr>
          <p:cNvPicPr/>
          <p:nvPr/>
        </p:nvPicPr>
        <p:blipFill>
          <a:blip r:embed="rId5"/>
          <a:stretch>
            <a:fillRect/>
          </a:stretch>
        </p:blipFill>
        <p:spPr>
          <a:xfrm>
            <a:off x="819496" y="3714739"/>
            <a:ext cx="8705850" cy="1905000"/>
          </a:xfrm>
          <a:prstGeom prst="rect">
            <a:avLst/>
          </a:prstGeom>
        </p:spPr>
      </p:pic>
    </p:spTree>
    <p:extLst>
      <p:ext uri="{BB962C8B-B14F-4D97-AF65-F5344CB8AC3E}">
        <p14:creationId xmlns:p14="http://schemas.microsoft.com/office/powerpoint/2010/main" val="149367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5272-A7BC-AC0F-772B-B384609C417C}"/>
              </a:ext>
            </a:extLst>
          </p:cNvPr>
          <p:cNvSpPr>
            <a:spLocks noGrp="1"/>
          </p:cNvSpPr>
          <p:nvPr>
            <p:ph type="title"/>
          </p:nvPr>
        </p:nvSpPr>
        <p:spPr/>
        <p:txBody>
          <a:bodyPr/>
          <a:lstStyle/>
          <a:p>
            <a:r>
              <a:rPr lang="en-US" dirty="0"/>
              <a:t>Employment</a:t>
            </a:r>
          </a:p>
        </p:txBody>
      </p:sp>
      <p:pic>
        <p:nvPicPr>
          <p:cNvPr id="5" name="Picture 4">
            <a:extLst>
              <a:ext uri="{FF2B5EF4-FFF2-40B4-BE49-F238E27FC236}">
                <a16:creationId xmlns:a16="http://schemas.microsoft.com/office/drawing/2014/main" id="{E9C02221-D6BE-D3A5-7B98-93BE8DA6B1CC}"/>
              </a:ext>
            </a:extLst>
          </p:cNvPr>
          <p:cNvPicPr/>
          <p:nvPr/>
        </p:nvPicPr>
        <p:blipFill>
          <a:blip r:embed="rId3"/>
          <a:stretch>
            <a:fillRect/>
          </a:stretch>
        </p:blipFill>
        <p:spPr>
          <a:xfrm>
            <a:off x="482252" y="1395662"/>
            <a:ext cx="4440641" cy="2955077"/>
          </a:xfrm>
          <a:prstGeom prst="rect">
            <a:avLst/>
          </a:prstGeom>
        </p:spPr>
      </p:pic>
      <p:pic>
        <p:nvPicPr>
          <p:cNvPr id="7" name="Picture 6">
            <a:extLst>
              <a:ext uri="{FF2B5EF4-FFF2-40B4-BE49-F238E27FC236}">
                <a16:creationId xmlns:a16="http://schemas.microsoft.com/office/drawing/2014/main" id="{1FFD6F84-765D-49E9-0174-48994A91CA72}"/>
              </a:ext>
            </a:extLst>
          </p:cNvPr>
          <p:cNvPicPr/>
          <p:nvPr/>
        </p:nvPicPr>
        <p:blipFill>
          <a:blip r:embed="rId4"/>
          <a:stretch>
            <a:fillRect/>
          </a:stretch>
        </p:blipFill>
        <p:spPr>
          <a:xfrm>
            <a:off x="733425" y="4784725"/>
            <a:ext cx="8591550" cy="2209800"/>
          </a:xfrm>
          <a:prstGeom prst="rect">
            <a:avLst/>
          </a:prstGeom>
        </p:spPr>
      </p:pic>
      <p:sp>
        <p:nvSpPr>
          <p:cNvPr id="9" name="Text Box 31">
            <a:extLst>
              <a:ext uri="{FF2B5EF4-FFF2-40B4-BE49-F238E27FC236}">
                <a16:creationId xmlns:a16="http://schemas.microsoft.com/office/drawing/2014/main" id="{0F0148F4-4FB6-DD2C-E7DC-229DC3D47D21}"/>
              </a:ext>
            </a:extLst>
          </p:cNvPr>
          <p:cNvSpPr txBox="1">
            <a:spLocks noChangeArrowheads="1"/>
          </p:cNvSpPr>
          <p:nvPr/>
        </p:nvSpPr>
        <p:spPr bwMode="auto">
          <a:xfrm>
            <a:off x="812703" y="4293786"/>
            <a:ext cx="2576512" cy="223837"/>
          </a:xfrm>
          <a:prstGeom prst="rect">
            <a:avLst/>
          </a:prstGeom>
          <a:noFill/>
          <a:ln>
            <a:noFill/>
          </a:ln>
        </p:spPr>
        <p:txBody>
          <a:bodyPr lIns="101882" tIns="50941" rIns="101882" bIns="50941">
            <a:spAutoFit/>
          </a:bodyPr>
          <a:lstStyle>
            <a:lvl1pPr eaLnBrk="0" hangingPunct="0">
              <a:spcAft>
                <a:spcPct val="75000"/>
              </a:spcAft>
              <a:buClr>
                <a:srgbClr val="325C3C"/>
              </a:buClr>
              <a:buFont typeface="Arial" pitchFamily="34" charset="0"/>
              <a:defRPr sz="2200">
                <a:solidFill>
                  <a:srgbClr val="404040"/>
                </a:solidFill>
                <a:latin typeface="Calibri" pitchFamily="34" charset="0"/>
                <a:cs typeface="Calibri" pitchFamily="34" charset="0"/>
              </a:defRPr>
            </a:lvl1pPr>
            <a:lvl2pPr marL="742950" indent="-285750" eaLnBrk="0" hangingPunct="0">
              <a:spcAft>
                <a:spcPct val="75000"/>
              </a:spcAft>
              <a:buClr>
                <a:srgbClr val="BEA064"/>
              </a:buClr>
              <a:buFont typeface="Arial" pitchFamily="34" charset="0"/>
              <a:buChar char="■"/>
              <a:defRPr>
                <a:solidFill>
                  <a:schemeClr val="tx1"/>
                </a:solidFill>
                <a:latin typeface="Arial" pitchFamily="34" charset="0"/>
                <a:cs typeface="Calibri" pitchFamily="34" charset="0"/>
              </a:defRPr>
            </a:lvl2pPr>
            <a:lvl3pPr marL="1143000" indent="-228600" eaLnBrk="0" hangingPunct="0">
              <a:spcAft>
                <a:spcPct val="75000"/>
              </a:spcAft>
              <a:buClr>
                <a:srgbClr val="BEA064"/>
              </a:buClr>
              <a:buFont typeface="Arial" pitchFamily="34" charset="0"/>
              <a:buChar char="■"/>
              <a:defRPr>
                <a:solidFill>
                  <a:schemeClr val="tx1"/>
                </a:solidFill>
                <a:latin typeface="Arial" pitchFamily="34" charset="0"/>
                <a:cs typeface="Calibri" pitchFamily="34" charset="0"/>
              </a:defRPr>
            </a:lvl3pPr>
            <a:lvl4pPr marL="1600200" indent="-228600" eaLnBrk="0" hangingPunct="0">
              <a:spcAft>
                <a:spcPct val="75000"/>
              </a:spcAft>
              <a:buClr>
                <a:srgbClr val="BEA064"/>
              </a:buClr>
              <a:buFont typeface="Arial" pitchFamily="34" charset="0"/>
              <a:buChar char="■"/>
              <a:defRPr>
                <a:solidFill>
                  <a:schemeClr val="tx1"/>
                </a:solidFill>
                <a:latin typeface="Arial" pitchFamily="34" charset="0"/>
                <a:cs typeface="Calibri" pitchFamily="34" charset="0"/>
              </a:defRPr>
            </a:lvl4pPr>
            <a:lvl5pPr marL="2057400" indent="-228600" eaLnBrk="0" hangingPunct="0">
              <a:spcAft>
                <a:spcPct val="75000"/>
              </a:spcAft>
              <a:buClr>
                <a:srgbClr val="BEA064"/>
              </a:buClr>
              <a:buFont typeface="Arial" pitchFamily="34" charset="0"/>
              <a:buChar char="■"/>
              <a:defRPr>
                <a:solidFill>
                  <a:schemeClr val="tx1"/>
                </a:solidFill>
                <a:latin typeface="Arial" pitchFamily="34" charset="0"/>
                <a:cs typeface="Calibri" pitchFamily="34" charset="0"/>
              </a:defRPr>
            </a:lvl5pPr>
            <a:lvl6pPr marL="2514600" indent="-228600" eaLnBrk="0" fontAlgn="base" hangingPunct="0">
              <a:spcBef>
                <a:spcPct val="0"/>
              </a:spcBef>
              <a:spcAft>
                <a:spcPct val="75000"/>
              </a:spcAft>
              <a:buClr>
                <a:srgbClr val="BEA064"/>
              </a:buClr>
              <a:buFont typeface="Arial" pitchFamily="34" charset="0"/>
              <a:buChar char="■"/>
              <a:defRPr>
                <a:solidFill>
                  <a:schemeClr val="tx1"/>
                </a:solidFill>
                <a:latin typeface="Arial" pitchFamily="34" charset="0"/>
                <a:cs typeface="Calibri" pitchFamily="34" charset="0"/>
              </a:defRPr>
            </a:lvl6pPr>
            <a:lvl7pPr marL="2971800" indent="-228600" eaLnBrk="0" fontAlgn="base" hangingPunct="0">
              <a:spcBef>
                <a:spcPct val="0"/>
              </a:spcBef>
              <a:spcAft>
                <a:spcPct val="75000"/>
              </a:spcAft>
              <a:buClr>
                <a:srgbClr val="BEA064"/>
              </a:buClr>
              <a:buFont typeface="Arial" pitchFamily="34" charset="0"/>
              <a:buChar char="■"/>
              <a:defRPr>
                <a:solidFill>
                  <a:schemeClr val="tx1"/>
                </a:solidFill>
                <a:latin typeface="Arial" pitchFamily="34" charset="0"/>
                <a:cs typeface="Calibri" pitchFamily="34" charset="0"/>
              </a:defRPr>
            </a:lvl7pPr>
            <a:lvl8pPr marL="3429000" indent="-228600" eaLnBrk="0" fontAlgn="base" hangingPunct="0">
              <a:spcBef>
                <a:spcPct val="0"/>
              </a:spcBef>
              <a:spcAft>
                <a:spcPct val="75000"/>
              </a:spcAft>
              <a:buClr>
                <a:srgbClr val="BEA064"/>
              </a:buClr>
              <a:buFont typeface="Arial" pitchFamily="34" charset="0"/>
              <a:buChar char="■"/>
              <a:defRPr>
                <a:solidFill>
                  <a:schemeClr val="tx1"/>
                </a:solidFill>
                <a:latin typeface="Arial" pitchFamily="34" charset="0"/>
                <a:cs typeface="Calibri" pitchFamily="34" charset="0"/>
              </a:defRPr>
            </a:lvl8pPr>
            <a:lvl9pPr marL="3886200" indent="-228600" eaLnBrk="0" fontAlgn="base" hangingPunct="0">
              <a:spcBef>
                <a:spcPct val="0"/>
              </a:spcBef>
              <a:spcAft>
                <a:spcPct val="75000"/>
              </a:spcAft>
              <a:buClr>
                <a:srgbClr val="BEA064"/>
              </a:buClr>
              <a:buFont typeface="Arial" pitchFamily="34" charset="0"/>
              <a:buChar char="■"/>
              <a:defRPr>
                <a:solidFill>
                  <a:schemeClr val="tx1"/>
                </a:solidFill>
                <a:latin typeface="Arial" pitchFamily="34" charset="0"/>
                <a:cs typeface="Calibri" pitchFamily="34" charset="0"/>
              </a:defRPr>
            </a:lvl9pPr>
          </a:lstStyle>
          <a:p>
            <a:pPr eaLnBrk="1" hangingPunct="1">
              <a:spcBef>
                <a:spcPct val="50000"/>
              </a:spcBef>
              <a:spcAft>
                <a:spcPct val="0"/>
              </a:spcAft>
              <a:buClrTx/>
              <a:buFontTx/>
              <a:buNone/>
              <a:defRPr/>
            </a:pPr>
            <a:r>
              <a:rPr lang="en-US" altLang="en-US" sz="800" b="0" i="1" dirty="0">
                <a:solidFill>
                  <a:schemeClr val="tx1">
                    <a:lumMod val="75000"/>
                    <a:lumOff val="25000"/>
                  </a:schemeClr>
                </a:solidFill>
              </a:rPr>
              <a:t>Source: US Department of Labor</a:t>
            </a:r>
          </a:p>
        </p:txBody>
      </p:sp>
      <p:sp>
        <p:nvSpPr>
          <p:cNvPr id="10" name="Text Box 31">
            <a:extLst>
              <a:ext uri="{FF2B5EF4-FFF2-40B4-BE49-F238E27FC236}">
                <a16:creationId xmlns:a16="http://schemas.microsoft.com/office/drawing/2014/main" id="{BEE9BC65-337A-A2AF-960B-D7725A42A9C9}"/>
              </a:ext>
            </a:extLst>
          </p:cNvPr>
          <p:cNvSpPr txBox="1">
            <a:spLocks noChangeArrowheads="1"/>
          </p:cNvSpPr>
          <p:nvPr/>
        </p:nvSpPr>
        <p:spPr bwMode="auto">
          <a:xfrm>
            <a:off x="5689013" y="4293786"/>
            <a:ext cx="3089227" cy="2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76">
                <a:solidFill>
                  <a:srgbClr val="000000"/>
                </a:solidFill>
                <a:miter lim="800000"/>
                <a:headEnd/>
                <a:tailEnd/>
              </a14:hiddenLine>
            </a:ext>
          </a:extLst>
        </p:spPr>
        <p:txBody>
          <a:bodyPr wrap="square" lIns="101882" tIns="50941" rIns="101882" bIns="50941">
            <a:spAutoFit/>
          </a:bodyPr>
          <a:lstStyle>
            <a:lvl1pPr>
              <a:defRPr b="1">
                <a:solidFill>
                  <a:schemeClr val="bg1"/>
                </a:solidFill>
                <a:latin typeface="Frutiger 45"/>
              </a:defRPr>
            </a:lvl1pPr>
            <a:lvl2pPr marL="742950" indent="-285750">
              <a:defRPr b="1">
                <a:solidFill>
                  <a:schemeClr val="bg1"/>
                </a:solidFill>
                <a:latin typeface="Frutiger 45"/>
              </a:defRPr>
            </a:lvl2pPr>
            <a:lvl3pPr marL="1143000" indent="-228600">
              <a:defRPr b="1">
                <a:solidFill>
                  <a:schemeClr val="bg1"/>
                </a:solidFill>
                <a:latin typeface="Frutiger 45"/>
              </a:defRPr>
            </a:lvl3pPr>
            <a:lvl4pPr marL="1600200" indent="-228600">
              <a:defRPr b="1">
                <a:solidFill>
                  <a:schemeClr val="bg1"/>
                </a:solidFill>
                <a:latin typeface="Frutiger 45"/>
              </a:defRPr>
            </a:lvl4pPr>
            <a:lvl5pPr marL="2057400" indent="-228600">
              <a:defRPr b="1">
                <a:solidFill>
                  <a:schemeClr val="bg1"/>
                </a:solidFill>
                <a:latin typeface="Frutiger 45"/>
              </a:defRPr>
            </a:lvl5pPr>
            <a:lvl6pPr marL="2514600" indent="-228600" eaLnBrk="0" fontAlgn="base" hangingPunct="0">
              <a:spcBef>
                <a:spcPct val="0"/>
              </a:spcBef>
              <a:spcAft>
                <a:spcPct val="0"/>
              </a:spcAft>
              <a:defRPr b="1">
                <a:solidFill>
                  <a:schemeClr val="bg1"/>
                </a:solidFill>
                <a:latin typeface="Frutiger 45"/>
              </a:defRPr>
            </a:lvl6pPr>
            <a:lvl7pPr marL="2971800" indent="-228600" eaLnBrk="0" fontAlgn="base" hangingPunct="0">
              <a:spcBef>
                <a:spcPct val="0"/>
              </a:spcBef>
              <a:spcAft>
                <a:spcPct val="0"/>
              </a:spcAft>
              <a:defRPr b="1">
                <a:solidFill>
                  <a:schemeClr val="bg1"/>
                </a:solidFill>
                <a:latin typeface="Frutiger 45"/>
              </a:defRPr>
            </a:lvl7pPr>
            <a:lvl8pPr marL="3429000" indent="-228600" eaLnBrk="0" fontAlgn="base" hangingPunct="0">
              <a:spcBef>
                <a:spcPct val="0"/>
              </a:spcBef>
              <a:spcAft>
                <a:spcPct val="0"/>
              </a:spcAft>
              <a:defRPr b="1">
                <a:solidFill>
                  <a:schemeClr val="bg1"/>
                </a:solidFill>
                <a:latin typeface="Frutiger 45"/>
              </a:defRPr>
            </a:lvl8pPr>
            <a:lvl9pPr marL="3886200" indent="-228600" eaLnBrk="0" fontAlgn="base" hangingPunct="0">
              <a:spcBef>
                <a:spcPct val="0"/>
              </a:spcBef>
              <a:spcAft>
                <a:spcPct val="0"/>
              </a:spcAft>
              <a:defRPr b="1">
                <a:solidFill>
                  <a:schemeClr val="bg1"/>
                </a:solidFill>
                <a:latin typeface="Frutiger 45"/>
              </a:defRPr>
            </a:lvl9pPr>
          </a:lstStyle>
          <a:p>
            <a:pPr eaLnBrk="1" hangingPunct="1">
              <a:spcBef>
                <a:spcPct val="50000"/>
              </a:spcBef>
            </a:pPr>
            <a:r>
              <a:rPr lang="en-US" altLang="en-US" sz="800" b="0" i="1" dirty="0">
                <a:solidFill>
                  <a:srgbClr val="404040"/>
                </a:solidFill>
                <a:latin typeface="Calibri" panose="020F0502020204030204" pitchFamily="34" charset="0"/>
                <a:cs typeface="Calibri" panose="020F0502020204030204" pitchFamily="34" charset="0"/>
              </a:rPr>
              <a:t>Source: US Department of Labor, Bureau of Labor Statistics</a:t>
            </a:r>
          </a:p>
        </p:txBody>
      </p:sp>
      <p:pic>
        <p:nvPicPr>
          <p:cNvPr id="8" name="Picture 7">
            <a:extLst>
              <a:ext uri="{FF2B5EF4-FFF2-40B4-BE49-F238E27FC236}">
                <a16:creationId xmlns:a16="http://schemas.microsoft.com/office/drawing/2014/main" id="{180B77B0-D4E5-B04D-1852-D8B75724685A}"/>
              </a:ext>
            </a:extLst>
          </p:cNvPr>
          <p:cNvPicPr>
            <a:picLocks noChangeAspect="1"/>
          </p:cNvPicPr>
          <p:nvPr/>
        </p:nvPicPr>
        <p:blipFill>
          <a:blip r:embed="rId5"/>
          <a:stretch>
            <a:fillRect/>
          </a:stretch>
        </p:blipFill>
        <p:spPr>
          <a:xfrm>
            <a:off x="4968873" y="1395663"/>
            <a:ext cx="4961823" cy="2955077"/>
          </a:xfrm>
          <a:prstGeom prst="rect">
            <a:avLst/>
          </a:prstGeom>
        </p:spPr>
      </p:pic>
    </p:spTree>
    <p:extLst>
      <p:ext uri="{BB962C8B-B14F-4D97-AF65-F5344CB8AC3E}">
        <p14:creationId xmlns:p14="http://schemas.microsoft.com/office/powerpoint/2010/main" val="153262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5272-A7BC-AC0F-772B-B384609C417C}"/>
              </a:ext>
            </a:extLst>
          </p:cNvPr>
          <p:cNvSpPr>
            <a:spLocks noGrp="1"/>
          </p:cNvSpPr>
          <p:nvPr>
            <p:ph type="title"/>
          </p:nvPr>
        </p:nvSpPr>
        <p:spPr/>
        <p:txBody>
          <a:bodyPr/>
          <a:lstStyle/>
          <a:p>
            <a:r>
              <a:rPr lang="en-US" dirty="0"/>
              <a:t>Inflation</a:t>
            </a:r>
          </a:p>
        </p:txBody>
      </p:sp>
      <p:pic>
        <p:nvPicPr>
          <p:cNvPr id="7" name="Picture 6">
            <a:extLst>
              <a:ext uri="{FF2B5EF4-FFF2-40B4-BE49-F238E27FC236}">
                <a16:creationId xmlns:a16="http://schemas.microsoft.com/office/drawing/2014/main" id="{DE6BCCFD-9EE3-E3D8-14B3-016221BFF6C7}"/>
              </a:ext>
            </a:extLst>
          </p:cNvPr>
          <p:cNvPicPr/>
          <p:nvPr/>
        </p:nvPicPr>
        <p:blipFill>
          <a:blip r:embed="rId3"/>
          <a:stretch>
            <a:fillRect/>
          </a:stretch>
        </p:blipFill>
        <p:spPr>
          <a:xfrm>
            <a:off x="5226519" y="1060694"/>
            <a:ext cx="4542135" cy="3129944"/>
          </a:xfrm>
          <a:prstGeom prst="rect">
            <a:avLst/>
          </a:prstGeom>
        </p:spPr>
      </p:pic>
      <p:pic>
        <p:nvPicPr>
          <p:cNvPr id="10" name="Picture 9">
            <a:extLst>
              <a:ext uri="{FF2B5EF4-FFF2-40B4-BE49-F238E27FC236}">
                <a16:creationId xmlns:a16="http://schemas.microsoft.com/office/drawing/2014/main" id="{76EDCD50-299F-6661-8D8B-991538ED8EBD}"/>
              </a:ext>
            </a:extLst>
          </p:cNvPr>
          <p:cNvPicPr/>
          <p:nvPr/>
        </p:nvPicPr>
        <p:blipFill>
          <a:blip r:embed="rId4"/>
          <a:stretch>
            <a:fillRect/>
          </a:stretch>
        </p:blipFill>
        <p:spPr>
          <a:xfrm>
            <a:off x="733425" y="4716463"/>
            <a:ext cx="8591550" cy="2105025"/>
          </a:xfrm>
          <a:prstGeom prst="rect">
            <a:avLst/>
          </a:prstGeom>
        </p:spPr>
      </p:pic>
      <p:sp>
        <p:nvSpPr>
          <p:cNvPr id="3" name="Text Box 116">
            <a:extLst>
              <a:ext uri="{FF2B5EF4-FFF2-40B4-BE49-F238E27FC236}">
                <a16:creationId xmlns:a16="http://schemas.microsoft.com/office/drawing/2014/main" id="{11A253CB-3334-5CDA-8F27-B7A5DEF05A0C}"/>
              </a:ext>
            </a:extLst>
          </p:cNvPr>
          <p:cNvSpPr txBox="1">
            <a:spLocks noChangeArrowheads="1"/>
          </p:cNvSpPr>
          <p:nvPr/>
        </p:nvSpPr>
        <p:spPr bwMode="auto">
          <a:xfrm>
            <a:off x="842255" y="4190638"/>
            <a:ext cx="3614242" cy="225988"/>
          </a:xfrm>
          <a:prstGeom prst="rect">
            <a:avLst/>
          </a:prstGeom>
          <a:noFill/>
          <a:ln>
            <a:noFill/>
          </a:ln>
        </p:spPr>
        <p:txBody>
          <a:bodyPr wrap="square" lIns="101882" tIns="50941" rIns="101882" bIns="50941">
            <a:spAutoFit/>
          </a:bodyPr>
          <a:lstStyle>
            <a:lvl1pPr eaLnBrk="0" hangingPunct="0">
              <a:spcAft>
                <a:spcPct val="75000"/>
              </a:spcAft>
              <a:buClr>
                <a:srgbClr val="325C3C"/>
              </a:buClr>
              <a:buFont typeface="Arial" pitchFamily="34" charset="0"/>
              <a:defRPr sz="2200">
                <a:solidFill>
                  <a:srgbClr val="404040"/>
                </a:solidFill>
                <a:latin typeface="Calibri" pitchFamily="34" charset="0"/>
                <a:cs typeface="Calibri" pitchFamily="34" charset="0"/>
              </a:defRPr>
            </a:lvl1pPr>
            <a:lvl2pPr marL="742950" indent="-285750" eaLnBrk="0" hangingPunct="0">
              <a:spcAft>
                <a:spcPct val="75000"/>
              </a:spcAft>
              <a:buClr>
                <a:srgbClr val="BEA064"/>
              </a:buClr>
              <a:buFont typeface="Arial" pitchFamily="34" charset="0"/>
              <a:buChar char="■"/>
              <a:defRPr>
                <a:solidFill>
                  <a:schemeClr val="tx1"/>
                </a:solidFill>
                <a:latin typeface="Arial" pitchFamily="34" charset="0"/>
                <a:cs typeface="Calibri" pitchFamily="34" charset="0"/>
              </a:defRPr>
            </a:lvl2pPr>
            <a:lvl3pPr marL="1143000" indent="-228600" eaLnBrk="0" hangingPunct="0">
              <a:spcAft>
                <a:spcPct val="75000"/>
              </a:spcAft>
              <a:buClr>
                <a:srgbClr val="BEA064"/>
              </a:buClr>
              <a:buFont typeface="Arial" pitchFamily="34" charset="0"/>
              <a:buChar char="■"/>
              <a:defRPr>
                <a:solidFill>
                  <a:schemeClr val="tx1"/>
                </a:solidFill>
                <a:latin typeface="Arial" pitchFamily="34" charset="0"/>
                <a:cs typeface="Calibri" pitchFamily="34" charset="0"/>
              </a:defRPr>
            </a:lvl3pPr>
            <a:lvl4pPr marL="1600200" indent="-228600" eaLnBrk="0" hangingPunct="0">
              <a:spcAft>
                <a:spcPct val="75000"/>
              </a:spcAft>
              <a:buClr>
                <a:srgbClr val="BEA064"/>
              </a:buClr>
              <a:buFont typeface="Arial" pitchFamily="34" charset="0"/>
              <a:buChar char="■"/>
              <a:defRPr>
                <a:solidFill>
                  <a:schemeClr val="tx1"/>
                </a:solidFill>
                <a:latin typeface="Arial" pitchFamily="34" charset="0"/>
                <a:cs typeface="Calibri" pitchFamily="34" charset="0"/>
              </a:defRPr>
            </a:lvl4pPr>
            <a:lvl5pPr marL="2057400" indent="-228600" eaLnBrk="0" hangingPunct="0">
              <a:spcAft>
                <a:spcPct val="75000"/>
              </a:spcAft>
              <a:buClr>
                <a:srgbClr val="BEA064"/>
              </a:buClr>
              <a:buFont typeface="Arial" pitchFamily="34" charset="0"/>
              <a:buChar char="■"/>
              <a:defRPr>
                <a:solidFill>
                  <a:schemeClr val="tx1"/>
                </a:solidFill>
                <a:latin typeface="Arial" pitchFamily="34" charset="0"/>
                <a:cs typeface="Calibri" pitchFamily="34" charset="0"/>
              </a:defRPr>
            </a:lvl5pPr>
            <a:lvl6pPr marL="2514600" indent="-228600" eaLnBrk="0" fontAlgn="base" hangingPunct="0">
              <a:spcBef>
                <a:spcPct val="0"/>
              </a:spcBef>
              <a:spcAft>
                <a:spcPct val="75000"/>
              </a:spcAft>
              <a:buClr>
                <a:srgbClr val="BEA064"/>
              </a:buClr>
              <a:buFont typeface="Arial" pitchFamily="34" charset="0"/>
              <a:buChar char="■"/>
              <a:defRPr>
                <a:solidFill>
                  <a:schemeClr val="tx1"/>
                </a:solidFill>
                <a:latin typeface="Arial" pitchFamily="34" charset="0"/>
                <a:cs typeface="Calibri" pitchFamily="34" charset="0"/>
              </a:defRPr>
            </a:lvl6pPr>
            <a:lvl7pPr marL="2971800" indent="-228600" eaLnBrk="0" fontAlgn="base" hangingPunct="0">
              <a:spcBef>
                <a:spcPct val="0"/>
              </a:spcBef>
              <a:spcAft>
                <a:spcPct val="75000"/>
              </a:spcAft>
              <a:buClr>
                <a:srgbClr val="BEA064"/>
              </a:buClr>
              <a:buFont typeface="Arial" pitchFamily="34" charset="0"/>
              <a:buChar char="■"/>
              <a:defRPr>
                <a:solidFill>
                  <a:schemeClr val="tx1"/>
                </a:solidFill>
                <a:latin typeface="Arial" pitchFamily="34" charset="0"/>
                <a:cs typeface="Calibri" pitchFamily="34" charset="0"/>
              </a:defRPr>
            </a:lvl7pPr>
            <a:lvl8pPr marL="3429000" indent="-228600" eaLnBrk="0" fontAlgn="base" hangingPunct="0">
              <a:spcBef>
                <a:spcPct val="0"/>
              </a:spcBef>
              <a:spcAft>
                <a:spcPct val="75000"/>
              </a:spcAft>
              <a:buClr>
                <a:srgbClr val="BEA064"/>
              </a:buClr>
              <a:buFont typeface="Arial" pitchFamily="34" charset="0"/>
              <a:buChar char="■"/>
              <a:defRPr>
                <a:solidFill>
                  <a:schemeClr val="tx1"/>
                </a:solidFill>
                <a:latin typeface="Arial" pitchFamily="34" charset="0"/>
                <a:cs typeface="Calibri" pitchFamily="34" charset="0"/>
              </a:defRPr>
            </a:lvl8pPr>
            <a:lvl9pPr marL="3886200" indent="-228600" eaLnBrk="0" fontAlgn="base" hangingPunct="0">
              <a:spcBef>
                <a:spcPct val="0"/>
              </a:spcBef>
              <a:spcAft>
                <a:spcPct val="75000"/>
              </a:spcAft>
              <a:buClr>
                <a:srgbClr val="BEA064"/>
              </a:buClr>
              <a:buFont typeface="Arial" pitchFamily="34" charset="0"/>
              <a:buChar char="■"/>
              <a:defRPr>
                <a:solidFill>
                  <a:schemeClr val="tx1"/>
                </a:solidFill>
                <a:latin typeface="Arial" pitchFamily="34" charset="0"/>
                <a:cs typeface="Calibri" pitchFamily="34" charset="0"/>
              </a:defRPr>
            </a:lvl9pPr>
          </a:lstStyle>
          <a:p>
            <a:pPr eaLnBrk="1" hangingPunct="1">
              <a:spcBef>
                <a:spcPct val="50000"/>
              </a:spcBef>
              <a:spcAft>
                <a:spcPct val="0"/>
              </a:spcAft>
              <a:buClrTx/>
              <a:buFontTx/>
              <a:buNone/>
              <a:defRPr/>
            </a:pPr>
            <a:r>
              <a:rPr lang="en-US" altLang="en-US" sz="800" b="0" i="1" dirty="0">
                <a:solidFill>
                  <a:schemeClr val="tx1">
                    <a:lumMod val="75000"/>
                    <a:lumOff val="25000"/>
                  </a:schemeClr>
                </a:solidFill>
              </a:rPr>
              <a:t>Source: Bureau of Labor Statistics and Bureau of Economic Analysis</a:t>
            </a:r>
          </a:p>
        </p:txBody>
      </p:sp>
      <p:sp>
        <p:nvSpPr>
          <p:cNvPr id="4" name="Text Box 31">
            <a:extLst>
              <a:ext uri="{FF2B5EF4-FFF2-40B4-BE49-F238E27FC236}">
                <a16:creationId xmlns:a16="http://schemas.microsoft.com/office/drawing/2014/main" id="{42169FA5-1F25-1905-FA15-F8491FAD2925}"/>
              </a:ext>
            </a:extLst>
          </p:cNvPr>
          <p:cNvSpPr txBox="1">
            <a:spLocks noChangeArrowheads="1"/>
          </p:cNvSpPr>
          <p:nvPr/>
        </p:nvSpPr>
        <p:spPr bwMode="auto">
          <a:xfrm>
            <a:off x="5696220" y="4190638"/>
            <a:ext cx="2576513" cy="225425"/>
          </a:xfrm>
          <a:prstGeom prst="rect">
            <a:avLst/>
          </a:prstGeom>
          <a:noFill/>
          <a:ln>
            <a:noFill/>
          </a:ln>
        </p:spPr>
        <p:txBody>
          <a:bodyPr lIns="101882" tIns="50941" rIns="101882" bIns="50941">
            <a:spAutoFit/>
          </a:bodyPr>
          <a:lstStyle>
            <a:lvl1pPr eaLnBrk="0" hangingPunct="0">
              <a:spcAft>
                <a:spcPct val="75000"/>
              </a:spcAft>
              <a:buClr>
                <a:srgbClr val="325C3C"/>
              </a:buClr>
              <a:buFont typeface="Arial" pitchFamily="34" charset="0"/>
              <a:defRPr sz="2200">
                <a:solidFill>
                  <a:srgbClr val="404040"/>
                </a:solidFill>
                <a:latin typeface="Calibri" pitchFamily="34" charset="0"/>
                <a:cs typeface="Calibri" pitchFamily="34" charset="0"/>
              </a:defRPr>
            </a:lvl1pPr>
            <a:lvl2pPr marL="742950" indent="-285750" eaLnBrk="0" hangingPunct="0">
              <a:spcAft>
                <a:spcPct val="75000"/>
              </a:spcAft>
              <a:buClr>
                <a:srgbClr val="BEA064"/>
              </a:buClr>
              <a:buFont typeface="Arial" pitchFamily="34" charset="0"/>
              <a:buChar char="■"/>
              <a:defRPr>
                <a:solidFill>
                  <a:schemeClr val="tx1"/>
                </a:solidFill>
                <a:latin typeface="Arial" pitchFamily="34" charset="0"/>
                <a:cs typeface="Calibri" pitchFamily="34" charset="0"/>
              </a:defRPr>
            </a:lvl2pPr>
            <a:lvl3pPr marL="1143000" indent="-228600" eaLnBrk="0" hangingPunct="0">
              <a:spcAft>
                <a:spcPct val="75000"/>
              </a:spcAft>
              <a:buClr>
                <a:srgbClr val="BEA064"/>
              </a:buClr>
              <a:buFont typeface="Arial" pitchFamily="34" charset="0"/>
              <a:buChar char="■"/>
              <a:defRPr>
                <a:solidFill>
                  <a:schemeClr val="tx1"/>
                </a:solidFill>
                <a:latin typeface="Arial" pitchFamily="34" charset="0"/>
                <a:cs typeface="Calibri" pitchFamily="34" charset="0"/>
              </a:defRPr>
            </a:lvl3pPr>
            <a:lvl4pPr marL="1600200" indent="-228600" eaLnBrk="0" hangingPunct="0">
              <a:spcAft>
                <a:spcPct val="75000"/>
              </a:spcAft>
              <a:buClr>
                <a:srgbClr val="BEA064"/>
              </a:buClr>
              <a:buFont typeface="Arial" pitchFamily="34" charset="0"/>
              <a:buChar char="■"/>
              <a:defRPr>
                <a:solidFill>
                  <a:schemeClr val="tx1"/>
                </a:solidFill>
                <a:latin typeface="Arial" pitchFamily="34" charset="0"/>
                <a:cs typeface="Calibri" pitchFamily="34" charset="0"/>
              </a:defRPr>
            </a:lvl4pPr>
            <a:lvl5pPr marL="2057400" indent="-228600" eaLnBrk="0" hangingPunct="0">
              <a:spcAft>
                <a:spcPct val="75000"/>
              </a:spcAft>
              <a:buClr>
                <a:srgbClr val="BEA064"/>
              </a:buClr>
              <a:buFont typeface="Arial" pitchFamily="34" charset="0"/>
              <a:buChar char="■"/>
              <a:defRPr>
                <a:solidFill>
                  <a:schemeClr val="tx1"/>
                </a:solidFill>
                <a:latin typeface="Arial" pitchFamily="34" charset="0"/>
                <a:cs typeface="Calibri" pitchFamily="34" charset="0"/>
              </a:defRPr>
            </a:lvl5pPr>
            <a:lvl6pPr marL="2514600" indent="-228600" eaLnBrk="0" fontAlgn="base" hangingPunct="0">
              <a:spcBef>
                <a:spcPct val="0"/>
              </a:spcBef>
              <a:spcAft>
                <a:spcPct val="75000"/>
              </a:spcAft>
              <a:buClr>
                <a:srgbClr val="BEA064"/>
              </a:buClr>
              <a:buFont typeface="Arial" pitchFamily="34" charset="0"/>
              <a:buChar char="■"/>
              <a:defRPr>
                <a:solidFill>
                  <a:schemeClr val="tx1"/>
                </a:solidFill>
                <a:latin typeface="Arial" pitchFamily="34" charset="0"/>
                <a:cs typeface="Calibri" pitchFamily="34" charset="0"/>
              </a:defRPr>
            </a:lvl6pPr>
            <a:lvl7pPr marL="2971800" indent="-228600" eaLnBrk="0" fontAlgn="base" hangingPunct="0">
              <a:spcBef>
                <a:spcPct val="0"/>
              </a:spcBef>
              <a:spcAft>
                <a:spcPct val="75000"/>
              </a:spcAft>
              <a:buClr>
                <a:srgbClr val="BEA064"/>
              </a:buClr>
              <a:buFont typeface="Arial" pitchFamily="34" charset="0"/>
              <a:buChar char="■"/>
              <a:defRPr>
                <a:solidFill>
                  <a:schemeClr val="tx1"/>
                </a:solidFill>
                <a:latin typeface="Arial" pitchFamily="34" charset="0"/>
                <a:cs typeface="Calibri" pitchFamily="34" charset="0"/>
              </a:defRPr>
            </a:lvl7pPr>
            <a:lvl8pPr marL="3429000" indent="-228600" eaLnBrk="0" fontAlgn="base" hangingPunct="0">
              <a:spcBef>
                <a:spcPct val="0"/>
              </a:spcBef>
              <a:spcAft>
                <a:spcPct val="75000"/>
              </a:spcAft>
              <a:buClr>
                <a:srgbClr val="BEA064"/>
              </a:buClr>
              <a:buFont typeface="Arial" pitchFamily="34" charset="0"/>
              <a:buChar char="■"/>
              <a:defRPr>
                <a:solidFill>
                  <a:schemeClr val="tx1"/>
                </a:solidFill>
                <a:latin typeface="Arial" pitchFamily="34" charset="0"/>
                <a:cs typeface="Calibri" pitchFamily="34" charset="0"/>
              </a:defRPr>
            </a:lvl8pPr>
            <a:lvl9pPr marL="3886200" indent="-228600" eaLnBrk="0" fontAlgn="base" hangingPunct="0">
              <a:spcBef>
                <a:spcPct val="0"/>
              </a:spcBef>
              <a:spcAft>
                <a:spcPct val="75000"/>
              </a:spcAft>
              <a:buClr>
                <a:srgbClr val="BEA064"/>
              </a:buClr>
              <a:buFont typeface="Arial" pitchFamily="34" charset="0"/>
              <a:buChar char="■"/>
              <a:defRPr>
                <a:solidFill>
                  <a:schemeClr val="tx1"/>
                </a:solidFill>
                <a:latin typeface="Arial" pitchFamily="34" charset="0"/>
                <a:cs typeface="Calibri" pitchFamily="34" charset="0"/>
              </a:defRPr>
            </a:lvl9pPr>
          </a:lstStyle>
          <a:p>
            <a:pPr eaLnBrk="1" hangingPunct="1">
              <a:spcBef>
                <a:spcPct val="50000"/>
              </a:spcBef>
              <a:spcAft>
                <a:spcPct val="0"/>
              </a:spcAft>
              <a:buClrTx/>
              <a:buFontTx/>
              <a:buNone/>
              <a:defRPr/>
            </a:pPr>
            <a:r>
              <a:rPr lang="en-US" altLang="en-US" sz="800" b="0" i="1" dirty="0">
                <a:solidFill>
                  <a:schemeClr val="tx1">
                    <a:lumMod val="75000"/>
                    <a:lumOff val="25000"/>
                  </a:schemeClr>
                </a:solidFill>
              </a:rPr>
              <a:t>Source: US Department of Commerce</a:t>
            </a:r>
          </a:p>
        </p:txBody>
      </p:sp>
      <p:pic>
        <p:nvPicPr>
          <p:cNvPr id="5" name="Picture 4">
            <a:extLst>
              <a:ext uri="{FF2B5EF4-FFF2-40B4-BE49-F238E27FC236}">
                <a16:creationId xmlns:a16="http://schemas.microsoft.com/office/drawing/2014/main" id="{89FC8BA6-7D9D-0A29-A479-850D3DC9D357}"/>
              </a:ext>
            </a:extLst>
          </p:cNvPr>
          <p:cNvPicPr>
            <a:picLocks noChangeAspect="1"/>
          </p:cNvPicPr>
          <p:nvPr/>
        </p:nvPicPr>
        <p:blipFill>
          <a:blip r:embed="rId5"/>
          <a:stretch>
            <a:fillRect/>
          </a:stretch>
        </p:blipFill>
        <p:spPr>
          <a:xfrm>
            <a:off x="289746" y="1146658"/>
            <a:ext cx="4821572" cy="3043980"/>
          </a:xfrm>
          <a:prstGeom prst="rect">
            <a:avLst/>
          </a:prstGeom>
        </p:spPr>
      </p:pic>
    </p:spTree>
    <p:extLst>
      <p:ext uri="{BB962C8B-B14F-4D97-AF65-F5344CB8AC3E}">
        <p14:creationId xmlns:p14="http://schemas.microsoft.com/office/powerpoint/2010/main" val="312417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BB33B0-594C-47F5-BE4A-129C0412DF5E}"/>
              </a:ext>
            </a:extLst>
          </p:cNvPr>
          <p:cNvSpPr>
            <a:spLocks noGrp="1"/>
          </p:cNvSpPr>
          <p:nvPr>
            <p:ph type="body" sz="quarter" idx="10"/>
          </p:nvPr>
        </p:nvSpPr>
        <p:spPr/>
        <p:txBody>
          <a:bodyPr/>
          <a:lstStyle/>
          <a:p>
            <a:r>
              <a:rPr lang="en-US" dirty="0"/>
              <a:t>Account Profile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5"/>
          <p:cNvSpPr>
            <a:spLocks noGrp="1" noChangeArrowheads="1"/>
          </p:cNvSpPr>
          <p:nvPr>
            <p:ph type="title"/>
          </p:nvPr>
        </p:nvSpPr>
        <p:spPr/>
        <p:txBody>
          <a:bodyPr/>
          <a:lstStyle/>
          <a:p>
            <a:r>
              <a:rPr lang="en-US" altLang="en-US"/>
              <a:t>Compliance</a:t>
            </a:r>
          </a:p>
        </p:txBody>
      </p:sp>
      <p:sp>
        <p:nvSpPr>
          <p:cNvPr id="3" name="Text Placeholder 15">
            <a:extLst>
              <a:ext uri="{FF2B5EF4-FFF2-40B4-BE49-F238E27FC236}">
                <a16:creationId xmlns:a16="http://schemas.microsoft.com/office/drawing/2014/main" id="{052B775F-E052-40E9-98B5-8E73FDC2DD09}"/>
              </a:ext>
            </a:extLst>
          </p:cNvPr>
          <p:cNvSpPr txBox="1">
            <a:spLocks/>
          </p:cNvSpPr>
          <p:nvPr/>
        </p:nvSpPr>
        <p:spPr>
          <a:xfrm>
            <a:off x="5420638" y="558034"/>
            <a:ext cx="4511675" cy="184666"/>
          </a:xfrm>
          <a:prstGeom prst="rect">
            <a:avLst/>
          </a:prstGeom>
        </p:spPr>
        <p:txBody>
          <a:bodyPr anchor="ctr"/>
          <a:lstStyle>
            <a:lvl1pPr marL="342900" indent="-342900" algn="r" rtl="0" eaLnBrk="0" fontAlgn="base" hangingPunct="0">
              <a:spcBef>
                <a:spcPct val="0"/>
              </a:spcBef>
              <a:spcAft>
                <a:spcPct val="75000"/>
              </a:spcAft>
              <a:buClr>
                <a:srgbClr val="325C3C"/>
              </a:buClr>
              <a:buFont typeface="Arial" panose="020B0604020202020204" pitchFamily="34" charset="0"/>
              <a:buChar char="■"/>
              <a:defRPr sz="1200" i="1">
                <a:solidFill>
                  <a:srgbClr val="6A8E7D"/>
                </a:solidFill>
                <a:latin typeface="+mn-lt"/>
                <a:ea typeface="+mn-ea"/>
                <a:cs typeface="+mn-cs"/>
              </a:defRPr>
            </a:lvl1pPr>
            <a:lvl2pPr marL="742950" indent="-28575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2pPr>
            <a:lvl3pPr marL="11430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3pPr>
            <a:lvl4pPr marL="16002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4pPr>
            <a:lvl5pPr marL="20574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5pPr>
            <a:lvl6pPr marL="2514600" indent="-228600" algn="l" rtl="0" fontAlgn="base">
              <a:spcBef>
                <a:spcPct val="0"/>
              </a:spcBef>
              <a:spcAft>
                <a:spcPct val="75000"/>
              </a:spcAft>
              <a:buClr>
                <a:srgbClr val="BEA064"/>
              </a:buClr>
              <a:buFont typeface="Arial" charset="0"/>
              <a:buChar char="■"/>
              <a:defRPr sz="1600">
                <a:solidFill>
                  <a:schemeClr val="tx1"/>
                </a:solidFill>
                <a:latin typeface="+mn-lt"/>
              </a:defRPr>
            </a:lvl6pPr>
            <a:lvl7pPr marL="2971800" indent="-228600" algn="l" rtl="0" fontAlgn="base">
              <a:spcBef>
                <a:spcPct val="0"/>
              </a:spcBef>
              <a:spcAft>
                <a:spcPct val="75000"/>
              </a:spcAft>
              <a:buClr>
                <a:srgbClr val="BEA064"/>
              </a:buClr>
              <a:buFont typeface="Arial" charset="0"/>
              <a:buChar char="■"/>
              <a:defRPr sz="1600">
                <a:solidFill>
                  <a:schemeClr val="tx1"/>
                </a:solidFill>
                <a:latin typeface="+mn-lt"/>
              </a:defRPr>
            </a:lvl7pPr>
            <a:lvl8pPr marL="3429000" indent="-228600" algn="l" rtl="0" fontAlgn="base">
              <a:spcBef>
                <a:spcPct val="0"/>
              </a:spcBef>
              <a:spcAft>
                <a:spcPct val="75000"/>
              </a:spcAft>
              <a:buClr>
                <a:srgbClr val="BEA064"/>
              </a:buClr>
              <a:buFont typeface="Arial" charset="0"/>
              <a:buChar char="■"/>
              <a:defRPr sz="1600">
                <a:solidFill>
                  <a:schemeClr val="tx1"/>
                </a:solidFill>
                <a:latin typeface="+mn-lt"/>
              </a:defRPr>
            </a:lvl8pPr>
            <a:lvl9pPr marL="3886200" indent="-228600" algn="l" rtl="0" fontAlgn="base">
              <a:spcBef>
                <a:spcPct val="0"/>
              </a:spcBef>
              <a:spcAft>
                <a:spcPct val="75000"/>
              </a:spcAft>
              <a:buClr>
                <a:srgbClr val="BEA064"/>
              </a:buClr>
              <a:buFont typeface="Arial" charset="0"/>
              <a:buChar char="■"/>
              <a:defRPr sz="1600">
                <a:solidFill>
                  <a:schemeClr val="tx1"/>
                </a:solidFill>
                <a:latin typeface="+mn-lt"/>
              </a:defRPr>
            </a:lvl9pPr>
          </a:lstStyle>
          <a:p>
            <a:pPr marL="0" indent="0">
              <a:buNone/>
            </a:pPr>
            <a:r>
              <a:rPr lang="en-US" b="0" kern="0" dirty="0">
                <a:latin typeface="Calibri" panose="020F0502020204030204" pitchFamily="34" charset="0"/>
                <a:cs typeface="Calibri" panose="020F0502020204030204" pitchFamily="34" charset="0"/>
              </a:rPr>
              <a:t>As </a:t>
            </a:r>
            <a:r>
              <a:rPr lang="en-US" b="0" kern="0">
                <a:latin typeface="Calibri" panose="020F0502020204030204" pitchFamily="34" charset="0"/>
                <a:cs typeface="Calibri" panose="020F0502020204030204" pitchFamily="34" charset="0"/>
              </a:rPr>
              <a:t>of </a:t>
            </a:r>
            <a:r>
              <a:rPr lang="en-US" altLang="en-US" sz="1200" b="0" i="1">
                <a:latin typeface="Calibri" panose="020F0502020204030204" pitchFamily="34" charset="0"/>
                <a:cs typeface="Calibri" panose="020F0502020204030204" pitchFamily="34" charset="0"/>
              </a:rPr>
              <a:t>June 30, 2023</a:t>
            </a:r>
            <a:endParaRPr lang="en-US" b="0" kern="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CBCCBAE-CE30-59D5-CC1F-278C924BB3E6}"/>
              </a:ext>
            </a:extLst>
          </p:cNvPr>
          <p:cNvPicPr>
            <a:picLocks noChangeAspect="1"/>
          </p:cNvPicPr>
          <p:nvPr/>
        </p:nvPicPr>
        <p:blipFill>
          <a:blip r:embed="rId3"/>
          <a:stretch>
            <a:fillRect/>
          </a:stretch>
        </p:blipFill>
        <p:spPr>
          <a:xfrm>
            <a:off x="319087" y="846258"/>
            <a:ext cx="9420225" cy="6115050"/>
          </a:xfrm>
          <a:prstGeom prst="rect">
            <a:avLst/>
          </a:prstGeom>
        </p:spPr>
      </p:pic>
    </p:spTree>
    <p:extLst>
      <p:ext uri="{BB962C8B-B14F-4D97-AF65-F5344CB8AC3E}">
        <p14:creationId xmlns:p14="http://schemas.microsoft.com/office/powerpoint/2010/main" val="3310982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5"/>
          <p:cNvSpPr>
            <a:spLocks noGrp="1" noChangeArrowheads="1"/>
          </p:cNvSpPr>
          <p:nvPr>
            <p:ph type="title"/>
          </p:nvPr>
        </p:nvSpPr>
        <p:spPr/>
        <p:txBody>
          <a:bodyPr/>
          <a:lstStyle/>
          <a:p>
            <a:r>
              <a:rPr lang="en-US" altLang="en-US"/>
              <a:t>Compliance</a:t>
            </a:r>
          </a:p>
        </p:txBody>
      </p:sp>
      <p:sp>
        <p:nvSpPr>
          <p:cNvPr id="3" name="Text Placeholder 15">
            <a:extLst>
              <a:ext uri="{FF2B5EF4-FFF2-40B4-BE49-F238E27FC236}">
                <a16:creationId xmlns:a16="http://schemas.microsoft.com/office/drawing/2014/main" id="{052B775F-E052-40E9-98B5-8E73FDC2DD09}"/>
              </a:ext>
            </a:extLst>
          </p:cNvPr>
          <p:cNvSpPr txBox="1">
            <a:spLocks/>
          </p:cNvSpPr>
          <p:nvPr/>
        </p:nvSpPr>
        <p:spPr>
          <a:xfrm>
            <a:off x="5420638" y="558034"/>
            <a:ext cx="4511675" cy="184666"/>
          </a:xfrm>
          <a:prstGeom prst="rect">
            <a:avLst/>
          </a:prstGeom>
        </p:spPr>
        <p:txBody>
          <a:bodyPr anchor="ctr"/>
          <a:lstStyle>
            <a:lvl1pPr marL="342900" indent="-342900" algn="r" rtl="0" eaLnBrk="0" fontAlgn="base" hangingPunct="0">
              <a:spcBef>
                <a:spcPct val="0"/>
              </a:spcBef>
              <a:spcAft>
                <a:spcPct val="75000"/>
              </a:spcAft>
              <a:buClr>
                <a:srgbClr val="325C3C"/>
              </a:buClr>
              <a:buFont typeface="Arial" panose="020B0604020202020204" pitchFamily="34" charset="0"/>
              <a:buChar char="■"/>
              <a:defRPr sz="1200" i="1">
                <a:solidFill>
                  <a:srgbClr val="6A8E7D"/>
                </a:solidFill>
                <a:latin typeface="+mn-lt"/>
                <a:ea typeface="+mn-ea"/>
                <a:cs typeface="+mn-cs"/>
              </a:defRPr>
            </a:lvl1pPr>
            <a:lvl2pPr marL="742950" indent="-28575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2pPr>
            <a:lvl3pPr marL="11430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3pPr>
            <a:lvl4pPr marL="16002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4pPr>
            <a:lvl5pPr marL="2057400" indent="-228600" algn="l" rtl="0" eaLnBrk="0" fontAlgn="base" hangingPunct="0">
              <a:spcBef>
                <a:spcPct val="0"/>
              </a:spcBef>
              <a:spcAft>
                <a:spcPct val="75000"/>
              </a:spcAft>
              <a:buClr>
                <a:srgbClr val="BEA064"/>
              </a:buClr>
              <a:buFont typeface="Arial" panose="020B0604020202020204" pitchFamily="34" charset="0"/>
              <a:buChar char="■"/>
              <a:defRPr sz="1600">
                <a:solidFill>
                  <a:schemeClr val="tx1"/>
                </a:solidFill>
                <a:latin typeface="+mn-lt"/>
              </a:defRPr>
            </a:lvl5pPr>
            <a:lvl6pPr marL="2514600" indent="-228600" algn="l" rtl="0" fontAlgn="base">
              <a:spcBef>
                <a:spcPct val="0"/>
              </a:spcBef>
              <a:spcAft>
                <a:spcPct val="75000"/>
              </a:spcAft>
              <a:buClr>
                <a:srgbClr val="BEA064"/>
              </a:buClr>
              <a:buFont typeface="Arial" charset="0"/>
              <a:buChar char="■"/>
              <a:defRPr sz="1600">
                <a:solidFill>
                  <a:schemeClr val="tx1"/>
                </a:solidFill>
                <a:latin typeface="+mn-lt"/>
              </a:defRPr>
            </a:lvl6pPr>
            <a:lvl7pPr marL="2971800" indent="-228600" algn="l" rtl="0" fontAlgn="base">
              <a:spcBef>
                <a:spcPct val="0"/>
              </a:spcBef>
              <a:spcAft>
                <a:spcPct val="75000"/>
              </a:spcAft>
              <a:buClr>
                <a:srgbClr val="BEA064"/>
              </a:buClr>
              <a:buFont typeface="Arial" charset="0"/>
              <a:buChar char="■"/>
              <a:defRPr sz="1600">
                <a:solidFill>
                  <a:schemeClr val="tx1"/>
                </a:solidFill>
                <a:latin typeface="+mn-lt"/>
              </a:defRPr>
            </a:lvl7pPr>
            <a:lvl8pPr marL="3429000" indent="-228600" algn="l" rtl="0" fontAlgn="base">
              <a:spcBef>
                <a:spcPct val="0"/>
              </a:spcBef>
              <a:spcAft>
                <a:spcPct val="75000"/>
              </a:spcAft>
              <a:buClr>
                <a:srgbClr val="BEA064"/>
              </a:buClr>
              <a:buFont typeface="Arial" charset="0"/>
              <a:buChar char="■"/>
              <a:defRPr sz="1600">
                <a:solidFill>
                  <a:schemeClr val="tx1"/>
                </a:solidFill>
                <a:latin typeface="+mn-lt"/>
              </a:defRPr>
            </a:lvl8pPr>
            <a:lvl9pPr marL="3886200" indent="-228600" algn="l" rtl="0" fontAlgn="base">
              <a:spcBef>
                <a:spcPct val="0"/>
              </a:spcBef>
              <a:spcAft>
                <a:spcPct val="75000"/>
              </a:spcAft>
              <a:buClr>
                <a:srgbClr val="BEA064"/>
              </a:buClr>
              <a:buFont typeface="Arial" charset="0"/>
              <a:buChar char="■"/>
              <a:defRPr sz="1600">
                <a:solidFill>
                  <a:schemeClr val="tx1"/>
                </a:solidFill>
                <a:latin typeface="+mn-lt"/>
              </a:defRPr>
            </a:lvl9pPr>
          </a:lstStyle>
          <a:p>
            <a:pPr marL="0" indent="0">
              <a:buNone/>
            </a:pPr>
            <a:r>
              <a:rPr lang="en-US" b="0" kern="0" dirty="0">
                <a:latin typeface="Calibri" panose="020F0502020204030204" pitchFamily="34" charset="0"/>
                <a:cs typeface="Calibri" panose="020F0502020204030204" pitchFamily="34" charset="0"/>
              </a:rPr>
              <a:t>As </a:t>
            </a:r>
            <a:r>
              <a:rPr lang="en-US" b="0" kern="0">
                <a:latin typeface="Calibri" panose="020F0502020204030204" pitchFamily="34" charset="0"/>
                <a:cs typeface="Calibri" panose="020F0502020204030204" pitchFamily="34" charset="0"/>
              </a:rPr>
              <a:t>of </a:t>
            </a:r>
            <a:r>
              <a:rPr lang="en-US" altLang="en-US" sz="1200" b="0" i="1">
                <a:latin typeface="Calibri" panose="020F0502020204030204" pitchFamily="34" charset="0"/>
                <a:cs typeface="Calibri" panose="020F0502020204030204" pitchFamily="34" charset="0"/>
              </a:rPr>
              <a:t>June 30, 2023</a:t>
            </a:r>
            <a:endParaRPr lang="en-US" b="0" kern="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068AEAF-EFD5-6BCA-1B42-9D8C8A795124}"/>
              </a:ext>
            </a:extLst>
          </p:cNvPr>
          <p:cNvPicPr>
            <a:picLocks noChangeAspect="1"/>
          </p:cNvPicPr>
          <p:nvPr/>
        </p:nvPicPr>
        <p:blipFill>
          <a:blip r:embed="rId3"/>
          <a:stretch>
            <a:fillRect/>
          </a:stretch>
        </p:blipFill>
        <p:spPr>
          <a:xfrm>
            <a:off x="298419" y="1010953"/>
            <a:ext cx="9420225" cy="4171950"/>
          </a:xfrm>
          <a:prstGeom prst="rect">
            <a:avLst/>
          </a:prstGeom>
        </p:spPr>
      </p:pic>
    </p:spTree>
    <p:extLst>
      <p:ext uri="{BB962C8B-B14F-4D97-AF65-F5344CB8AC3E}">
        <p14:creationId xmlns:p14="http://schemas.microsoft.com/office/powerpoint/2010/main" val="10318324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ISMICINSTANCE" val="{&quot;origin&quot;:{&quot;formId&quot;:&quot;fa3d5d04-5765-4cba-9ecd-805db0a0ef09&quot;,&quot;formName&quot;:&quot;Standard Consolidated Quarterly Report&quot;,&quot;contentId&quot;:&quot;6fbc64f0-9b8b-4bca-afe6-3de1870034ed&quot;,&quot;profileId&quot;:&quot;e52b2bb3-6b86-4ea8-bab9-11eef638adf5&quot;,&quot;fullPathId&quot;:&quot;&quot;,&quot;teamsiteId&quot;:&quot;1&quot;,&quot;fullPathName&quot;:&quot;&quot;,&quot;googleFileId&quot;:null,&quot;contentVersionId&quot;:&quot;a49bc6a1-a73c-4885-8bde-e57f6244ce90&quot;,&quot;profileVersionId&quot;:&quot;1e780507-5c0a-43cd-949c-859f2f562b22&quot;},&quot;storages&quot;:[],&quot;generator&quot;:&quot;LiveDoc&quot;,&quot;instanceId&quot;:&quot;c8b3c29e-abec-4d5d-aedf-b253f22802be&quot;,&quot;generationId&quot;:&quot;615484fd-b8f2-4a07-9590-3daddfbf7686&quot;,&quot;instanceStageId&quot;:&quot;7d9edeb6-791f-4296-9b96-c9515b8c8ee3&quot;,&quot;instanceStageType&quot;:2}"/>
</p:tagLst>
</file>

<file path=ppt/theme/theme1.xml><?xml version="1.0" encoding="utf-8"?>
<a:theme xmlns:a="http://schemas.openxmlformats.org/drawingml/2006/main" name="New CAM template">
  <a:themeElements>
    <a:clrScheme name="New CAM template 14">
      <a:dk1>
        <a:srgbClr val="000000"/>
      </a:dk1>
      <a:lt1>
        <a:srgbClr val="FFFFFF"/>
      </a:lt1>
      <a:dk2>
        <a:srgbClr val="000000"/>
      </a:dk2>
      <a:lt2>
        <a:srgbClr val="808080"/>
      </a:lt2>
      <a:accent1>
        <a:srgbClr val="325C3C"/>
      </a:accent1>
      <a:accent2>
        <a:srgbClr val="64AA75"/>
      </a:accent2>
      <a:accent3>
        <a:srgbClr val="FFFFFF"/>
      </a:accent3>
      <a:accent4>
        <a:srgbClr val="000000"/>
      </a:accent4>
      <a:accent5>
        <a:srgbClr val="ADB5AF"/>
      </a:accent5>
      <a:accent6>
        <a:srgbClr val="5A9A69"/>
      </a:accent6>
      <a:hlink>
        <a:srgbClr val="BEA064"/>
      </a:hlink>
      <a:folHlink>
        <a:srgbClr val="DCCCAC"/>
      </a:folHlink>
    </a:clrScheme>
    <a:fontScheme name="New CAM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11176"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bg1"/>
            </a:solidFill>
            <a:effectLst/>
            <a:latin typeface="Frutiger 45" pitchFamily="34" charset="0"/>
          </a:defRPr>
        </a:defPPr>
      </a:lstStyle>
    </a:spDef>
    <a:lnDef>
      <a:spPr bwMode="auto">
        <a:xfrm>
          <a:off x="0" y="0"/>
          <a:ext cx="1" cy="1"/>
        </a:xfrm>
        <a:custGeom>
          <a:avLst/>
          <a:gdLst/>
          <a:ahLst/>
          <a:cxnLst/>
          <a:rect l="0" t="0" r="0" b="0"/>
          <a:pathLst/>
        </a:custGeom>
        <a:solidFill>
          <a:schemeClr val="hlink"/>
        </a:solidFill>
        <a:ln w="11176"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bg1"/>
            </a:solidFill>
            <a:effectLst/>
            <a:latin typeface="Frutiger 45" pitchFamily="34" charset="0"/>
          </a:defRPr>
        </a:defPPr>
      </a:lstStyle>
    </a:lnDef>
  </a:objectDefaults>
  <a:extraClrSchemeLst>
    <a:extraClrScheme>
      <a:clrScheme name="New CAM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CAM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CAM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CAM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CAM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CAM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CAM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CAM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CAM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CAM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CAM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CAM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 CAM template 13">
        <a:dk1>
          <a:srgbClr val="000000"/>
        </a:dk1>
        <a:lt1>
          <a:srgbClr val="FFFFFF"/>
        </a:lt1>
        <a:dk2>
          <a:srgbClr val="000000"/>
        </a:dk2>
        <a:lt2>
          <a:srgbClr val="808080"/>
        </a:lt2>
        <a:accent1>
          <a:srgbClr val="325C3C"/>
        </a:accent1>
        <a:accent2>
          <a:srgbClr val="333399"/>
        </a:accent2>
        <a:accent3>
          <a:srgbClr val="FFFFFF"/>
        </a:accent3>
        <a:accent4>
          <a:srgbClr val="000000"/>
        </a:accent4>
        <a:accent5>
          <a:srgbClr val="ADB5A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CAM template 14">
        <a:dk1>
          <a:srgbClr val="000000"/>
        </a:dk1>
        <a:lt1>
          <a:srgbClr val="FFFFFF"/>
        </a:lt1>
        <a:dk2>
          <a:srgbClr val="000000"/>
        </a:dk2>
        <a:lt2>
          <a:srgbClr val="808080"/>
        </a:lt2>
        <a:accent1>
          <a:srgbClr val="325C3C"/>
        </a:accent1>
        <a:accent2>
          <a:srgbClr val="64AA75"/>
        </a:accent2>
        <a:accent3>
          <a:srgbClr val="FFFFFF"/>
        </a:accent3>
        <a:accent4>
          <a:srgbClr val="000000"/>
        </a:accent4>
        <a:accent5>
          <a:srgbClr val="ADB5AF"/>
        </a:accent5>
        <a:accent6>
          <a:srgbClr val="5A9A69"/>
        </a:accent6>
        <a:hlink>
          <a:srgbClr val="BEA064"/>
        </a:hlink>
        <a:folHlink>
          <a:srgbClr val="DCCC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Definition name="AD_HOC" displayName="AD_HOC" id="12472bd2-140d-49bd-b949-17b1a875cb20" isdomainofvalue="False" dataSourceId="a24e1ebf-7ad0-4632-9e54-a656a3c0a814"/>
</file>

<file path=customXml/item2.xml><?xml version="1.0" encoding="utf-8"?>
<VariableList UniqueId="12472bd2-140d-49bd-b949-17b1a875cb20" Name="AD_HOC" ContentType="XML" MajorVersion="0" MinorVersion="1" isLocalCopy="False" IsBaseObject="False" DataSourceId="a24e1ebf-7ad0-4632-9e54-a656a3c0a814" DataSourceMajorVersion="0" DataSourceMinorVersion="1"/>
</file>

<file path=customXml/item3.xml><?xml version="1.0" encoding="utf-8"?>
<VariableListDefinition name="Computed" displayName="Computed" id="5f673c34-5f2d-4bfd-ad2d-23a314d805a1" isdomainofvalue="False" dataSourceId="66ea195f-7224-4ee1-9bc0-6596b39979c1"/>
</file>

<file path=customXml/item4.xml><?xml version="1.0" encoding="utf-8"?>
<VariableList UniqueId="5f673c34-5f2d-4bfd-ad2d-23a314d805a1" Name="Computed" ContentType="XML" MajorVersion="0" MinorVersion="1" isLocalCopy="False" IsBaseObject="False" DataSourceId="66ea195f-7224-4ee1-9bc0-6596b39979c1" DataSourceMajorVersion="0" DataSourceMinorVersion="1"/>
</file>

<file path=customXml/item5.xml><?xml version="1.0" encoding="utf-8"?>
<VariableListDefinition name="System" displayName="System" id="928a1683-9c9a-4d6a-a6cc-5e6d374c25f6" isdomainofvalue="False" dataSourceId="b4f4c96f-bba8-46c9-81a4-ddbd73c26007"/>
</file>

<file path=customXml/item6.xml><?xml version="1.0" encoding="utf-8"?>
<VariableList UniqueId="928a1683-9c9a-4d6a-a6cc-5e6d374c25f6" Name="System" ContentType="XML" MajorVersion="0" MinorVersion="1" isLocalCopy="False" IsBaseObject="False" DataSourceId="b4f4c96f-bba8-46c9-81a4-ddbd73c26007" DataSourceMajorVersion="0" DataSourceMinorVersion="1"/>
</file>

<file path=customXml/item7.xml><?xml version="1.0" encoding="utf-8"?>
<AllExternalAdhocVariableMappings/>
</file>

<file path=customXml/itemProps1.xml><?xml version="1.0" encoding="utf-8"?>
<ds:datastoreItem xmlns:ds="http://schemas.openxmlformats.org/officeDocument/2006/customXml" ds:itemID="{A524232E-C575-4890-8F73-51F68AA22980}">
  <ds:schemaRefs/>
</ds:datastoreItem>
</file>

<file path=customXml/itemProps2.xml><?xml version="1.0" encoding="utf-8"?>
<ds:datastoreItem xmlns:ds="http://schemas.openxmlformats.org/officeDocument/2006/customXml" ds:itemID="{9C9BFB78-A8CB-4BC9-9AC7-D85EA4A1B99E}">
  <ds:schemaRefs/>
</ds:datastoreItem>
</file>

<file path=customXml/itemProps3.xml><?xml version="1.0" encoding="utf-8"?>
<ds:datastoreItem xmlns:ds="http://schemas.openxmlformats.org/officeDocument/2006/customXml" ds:itemID="{C34D31C7-8600-4C8F-A6E3-6DB1A8E4E99F}">
  <ds:schemaRefs/>
</ds:datastoreItem>
</file>

<file path=customXml/itemProps4.xml><?xml version="1.0" encoding="utf-8"?>
<ds:datastoreItem xmlns:ds="http://schemas.openxmlformats.org/officeDocument/2006/customXml" ds:itemID="{46ECAFA7-EB77-4E7F-B060-9EB2AC86DCD6}">
  <ds:schemaRefs/>
</ds:datastoreItem>
</file>

<file path=customXml/itemProps5.xml><?xml version="1.0" encoding="utf-8"?>
<ds:datastoreItem xmlns:ds="http://schemas.openxmlformats.org/officeDocument/2006/customXml" ds:itemID="{E0FBDFE5-F607-443B-9CEC-A9FAFF57D0F3}">
  <ds:schemaRefs/>
</ds:datastoreItem>
</file>

<file path=customXml/itemProps6.xml><?xml version="1.0" encoding="utf-8"?>
<ds:datastoreItem xmlns:ds="http://schemas.openxmlformats.org/officeDocument/2006/customXml" ds:itemID="{F18C19E3-8778-4E91-9374-A80F41DEF724}">
  <ds:schemaRefs/>
</ds:datastoreItem>
</file>

<file path=customXml/itemProps7.xml><?xml version="1.0" encoding="utf-8"?>
<ds:datastoreItem xmlns:ds="http://schemas.openxmlformats.org/officeDocument/2006/customXml" ds:itemID="{52310950-78CC-498B-8D88-068110739EA9}">
  <ds:schemaRefs/>
</ds:datastoreItem>
</file>

<file path=docProps/app.xml><?xml version="1.0" encoding="utf-8"?>
<Properties xmlns="http://schemas.openxmlformats.org/officeDocument/2006/extended-properties" xmlns:vt="http://schemas.openxmlformats.org/officeDocument/2006/docPropsVTypes">
  <Template>C:\Documents and Settings\lilli\Application Data\Microsoft\Templates\New CAM template.pot</Template>
  <TotalTime>732</TotalTime>
  <Words>1875</Words>
  <Application>Microsoft Office PowerPoint</Application>
  <PresentationFormat>Custom</PresentationFormat>
  <Paragraphs>182</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Wingdings</vt:lpstr>
      <vt:lpstr>Century Gothic</vt:lpstr>
      <vt:lpstr>Helvetica</vt:lpstr>
      <vt:lpstr>Arial</vt:lpstr>
      <vt:lpstr>Frutiger 45</vt:lpstr>
      <vt:lpstr>New CAM template</vt:lpstr>
      <vt:lpstr>PowerPoint Presentation</vt:lpstr>
      <vt:lpstr>Table of Contents</vt:lpstr>
      <vt:lpstr>PowerPoint Presentation</vt:lpstr>
      <vt:lpstr>Economic Update</vt:lpstr>
      <vt:lpstr>Employment</vt:lpstr>
      <vt:lpstr>Inflation</vt:lpstr>
      <vt:lpstr>PowerPoint Presentation</vt:lpstr>
      <vt:lpstr>Compliance</vt:lpstr>
      <vt:lpstr>Compliance</vt:lpstr>
      <vt:lpstr>Portfolio Characteristics</vt:lpstr>
      <vt:lpstr>Sector Distribution</vt:lpstr>
      <vt:lpstr>Duration Distribution</vt:lpstr>
      <vt:lpstr>Important Disclosures</vt:lpstr>
      <vt:lpstr>Benchmark Disclosures</vt:lpstr>
    </vt:vector>
  </TitlesOfParts>
  <Company>Chandler Asset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Lilli Shierman</dc:creator>
  <cp:lastModifiedBy>Stacey Alderson</cp:lastModifiedBy>
  <cp:revision>5473</cp:revision>
  <cp:lastPrinted>2018-01-09T16:59:36Z</cp:lastPrinted>
  <dcterms:created xsi:type="dcterms:W3CDTF">2005-08-01T19:51:35Z</dcterms:created>
  <dcterms:modified xsi:type="dcterms:W3CDTF">2023-08-21T16:27:20Z</dcterms:modified>
</cp:coreProperties>
</file>